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bookmarkIdSeed="3">
  <p:sldMasterIdLst>
    <p:sldMasterId id="2147483648" r:id="rId1"/>
    <p:sldMasterId id="2147483660" r:id="rId2"/>
  </p:sldMasterIdLst>
  <p:notesMasterIdLst>
    <p:notesMasterId r:id="rId84"/>
  </p:notesMasterIdLst>
  <p:handoutMasterIdLst>
    <p:handoutMasterId r:id="rId85"/>
  </p:handoutMasterIdLst>
  <p:sldIdLst>
    <p:sldId id="405" r:id="rId3"/>
    <p:sldId id="406" r:id="rId4"/>
    <p:sldId id="491" r:id="rId5"/>
    <p:sldId id="407" r:id="rId6"/>
    <p:sldId id="345" r:id="rId7"/>
    <p:sldId id="346" r:id="rId8"/>
    <p:sldId id="509" r:id="rId9"/>
    <p:sldId id="720" r:id="rId10"/>
    <p:sldId id="632" r:id="rId11"/>
    <p:sldId id="495" r:id="rId12"/>
    <p:sldId id="691" r:id="rId13"/>
    <p:sldId id="496" r:id="rId14"/>
    <p:sldId id="730" r:id="rId15"/>
    <p:sldId id="497" r:id="rId16"/>
    <p:sldId id="718" r:id="rId17"/>
    <p:sldId id="722" r:id="rId18"/>
    <p:sldId id="724" r:id="rId19"/>
    <p:sldId id="725" r:id="rId20"/>
    <p:sldId id="723" r:id="rId21"/>
    <p:sldId id="692" r:id="rId22"/>
    <p:sldId id="499" r:id="rId23"/>
    <p:sldId id="693" r:id="rId24"/>
    <p:sldId id="694" r:id="rId25"/>
    <p:sldId id="501" r:id="rId26"/>
    <p:sldId id="503" r:id="rId27"/>
    <p:sldId id="508" r:id="rId28"/>
    <p:sldId id="726" r:id="rId29"/>
    <p:sldId id="504" r:id="rId30"/>
    <p:sldId id="505" r:id="rId31"/>
    <p:sldId id="711" r:id="rId32"/>
    <p:sldId id="510" r:id="rId33"/>
    <p:sldId id="512" r:id="rId34"/>
    <p:sldId id="728" r:id="rId35"/>
    <p:sldId id="698" r:id="rId36"/>
    <p:sldId id="699" r:id="rId37"/>
    <p:sldId id="700" r:id="rId38"/>
    <p:sldId id="731" r:id="rId39"/>
    <p:sldId id="701" r:id="rId40"/>
    <p:sldId id="719" r:id="rId41"/>
    <p:sldId id="721" r:id="rId42"/>
    <p:sldId id="727" r:id="rId43"/>
    <p:sldId id="703" r:id="rId44"/>
    <p:sldId id="517" r:id="rId45"/>
    <p:sldId id="706" r:id="rId46"/>
    <p:sldId id="518" r:id="rId47"/>
    <p:sldId id="707" r:id="rId48"/>
    <p:sldId id="729" r:id="rId49"/>
    <p:sldId id="708" r:id="rId50"/>
    <p:sldId id="709" r:id="rId51"/>
    <p:sldId id="522" r:id="rId52"/>
    <p:sldId id="712" r:id="rId53"/>
    <p:sldId id="713" r:id="rId54"/>
    <p:sldId id="695" r:id="rId55"/>
    <p:sldId id="696" r:id="rId56"/>
    <p:sldId id="697" r:id="rId57"/>
    <p:sldId id="445" r:id="rId58"/>
    <p:sldId id="483" r:id="rId59"/>
    <p:sldId id="684" r:id="rId60"/>
    <p:sldId id="687" r:id="rId61"/>
    <p:sldId id="690" r:id="rId62"/>
    <p:sldId id="629" r:id="rId63"/>
    <p:sldId id="714" r:id="rId64"/>
    <p:sldId id="715" r:id="rId65"/>
    <p:sldId id="716" r:id="rId66"/>
    <p:sldId id="717" r:id="rId67"/>
    <p:sldId id="412" r:id="rId68"/>
    <p:sldId id="449" r:id="rId69"/>
    <p:sldId id="450" r:id="rId70"/>
    <p:sldId id="451" r:id="rId71"/>
    <p:sldId id="452" r:id="rId72"/>
    <p:sldId id="454" r:id="rId73"/>
    <p:sldId id="455" r:id="rId74"/>
    <p:sldId id="456" r:id="rId75"/>
    <p:sldId id="458" r:id="rId76"/>
    <p:sldId id="485" r:id="rId77"/>
    <p:sldId id="489" r:id="rId78"/>
    <p:sldId id="487" r:id="rId79"/>
    <p:sldId id="467" r:id="rId80"/>
    <p:sldId id="468" r:id="rId81"/>
    <p:sldId id="511" r:id="rId82"/>
    <p:sldId id="326" r:id="rId83"/>
  </p:sldIdLst>
  <p:sldSz cx="9144000" cy="6858000" type="screen4x3"/>
  <p:notesSz cx="6858000" cy="9144000"/>
  <p:custDataLst>
    <p:tags r:id="rId8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99FF"/>
    <a:srgbClr val="B2B2B2"/>
    <a:srgbClr val="808080"/>
    <a:srgbClr val="33CCFF"/>
    <a:srgbClr val="3399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82116" autoAdjust="0"/>
  </p:normalViewPr>
  <p:slideViewPr>
    <p:cSldViewPr>
      <p:cViewPr varScale="1">
        <p:scale>
          <a:sx n="82" d="100"/>
          <a:sy n="82" d="100"/>
        </p:scale>
        <p:origin x="1493" y="72"/>
      </p:cViewPr>
      <p:guideLst>
        <p:guide orient="horz" pos="2196"/>
        <p:guide pos="2880"/>
      </p:guideLst>
    </p:cSldViewPr>
  </p:slideViewPr>
  <p:outlineViewPr>
    <p:cViewPr>
      <p:scale>
        <a:sx n="33" d="100"/>
        <a:sy n="33" d="100"/>
      </p:scale>
      <p:origin x="0" y="-3451"/>
    </p:cViewPr>
  </p:outlineViewPr>
  <p:notesTextViewPr>
    <p:cViewPr>
      <p:scale>
        <a:sx n="100" d="100"/>
        <a:sy n="100" d="100"/>
      </p:scale>
      <p:origin x="0" y="0"/>
    </p:cViewPr>
  </p:notesTextViewPr>
  <p:sorterViewPr>
    <p:cViewPr>
      <p:scale>
        <a:sx n="100" d="100"/>
        <a:sy n="100" d="100"/>
      </p:scale>
      <p:origin x="0" y="-461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2023-09-14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15:31:53"/>
    </inkml:context>
    <inkml:brush xml:id="br0">
      <inkml:brushProperty name="width" value="0.1" units="cm"/>
      <inkml:brushProperty name="height" value="0.1" units="cm"/>
      <inkml:brushProperty name="color" value="#F6630D"/>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15:31:53"/>
    </inkml:context>
    <inkml:brush xml:id="br0">
      <inkml:brushProperty name="width" value="0.1" units="cm"/>
      <inkml:brushProperty name="height" value="0.1" units="cm"/>
      <inkml:brushProperty name="color" value="#F6630D"/>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15:31:53"/>
    </inkml:context>
    <inkml:brush xml:id="br0">
      <inkml:brushProperty name="width" value="0.1" units="cm"/>
      <inkml:brushProperty name="height" value="0.1" units="cm"/>
      <inkml:brushProperty name="color" value="#F6630D"/>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03ADFB-D54C-4926-A5B5-B781761A2AB6}" type="datetimeFigureOut">
              <a:rPr lang="zh-CN" altLang="en-US" smtClean="0"/>
              <a:t>2023-09-14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5A1F9C-5EA9-4B69-8CF1-45FBECD8815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p:spPr>
      </p:sp>
      <p:sp>
        <p:nvSpPr>
          <p:cNvPr id="409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ln>
            <a:miter lim="800000"/>
          </a:ln>
        </p:spPr>
        <p:txBody>
          <a:bodyPr/>
          <a:lstStyle/>
          <a:p>
            <a:fld id="{2EA9ED7F-0349-4FE5-95B5-9D7592C9909B}" type="slidenum">
              <a:rPr lang="zh-CN" altLang="en-US"/>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p:sp>
      <p:sp>
        <p:nvSpPr>
          <p:cNvPr id="6147" name="备注占位符 2"/>
          <p:cNvSpPr>
            <a:spLocks noGrp="1"/>
          </p:cNvSpPr>
          <p:nvPr>
            <p:ph type="body" idx="1"/>
          </p:nvPr>
        </p:nvSpPr>
        <p:spPr>
          <a:noFill/>
        </p:spPr>
        <p:txBody>
          <a:bodyPr anchor="t"/>
          <a:lstStyle/>
          <a:p>
            <a:pPr eaLnBrk="1" hangingPunct="1">
              <a:spcBef>
                <a:spcPct val="0"/>
              </a:spcBef>
            </a:pPr>
            <a:endParaRPr lang="zh-CN" altLang="en-US"/>
          </a:p>
        </p:txBody>
      </p:sp>
      <p:sp>
        <p:nvSpPr>
          <p:cNvPr id="6148" name="灯片编号占位符 3"/>
          <p:cNvSpPr txBox="1">
            <a:spLocks noGrp="1" noChangeArrowheads="1"/>
          </p:cNvSpPr>
          <p:nvPr/>
        </p:nvSpPr>
        <p:spPr bwMode="auto">
          <a:xfrm>
            <a:off x="3884613" y="8685213"/>
            <a:ext cx="2971800" cy="458787"/>
          </a:xfrm>
          <a:prstGeom prst="rect">
            <a:avLst/>
          </a:prstGeom>
          <a:noFill/>
          <a:ln w="9525">
            <a:noFill/>
            <a:miter lim="800000"/>
          </a:ln>
        </p:spPr>
        <p:txBody>
          <a:bodyPr anchor="b"/>
          <a:lstStyle/>
          <a:p>
            <a:pPr algn="r" eaLnBrk="1" hangingPunct="1">
              <a:buFont typeface="Arial" panose="020B0604020202020204" pitchFamily="34" charset="0"/>
              <a:buNone/>
            </a:pPr>
            <a:fld id="{DB6080D1-0087-4F78-8EFC-40B72D5537C9}" type="slidenum">
              <a:rPr lang="zh-CN" altLang="en-US" sz="1200">
                <a:latin typeface="Calibri" panose="020F0502020204030204" pitchFamily="34" charset="0"/>
                <a:ea typeface="宋体" panose="02010600030101010101" pitchFamily="2" charset="-122"/>
              </a:rPr>
              <a:t>81</a:t>
            </a:fld>
            <a:endParaRPr lang="zh-CN" altLang="en-US" sz="120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3.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52.xml"/><Relationship Id="rId7" Type="http://schemas.openxmlformats.org/officeDocument/2006/relationships/image" Target="../media/image1.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2.xml"/><Relationship Id="rId4" Type="http://schemas.openxmlformats.org/officeDocument/2006/relationships/tags" Target="../tags/tag58.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282DDAB-7C08-4D18-AFEF-57A2D3EE6E2A}" type="slidenum">
              <a:rPr lang="zh-CN" altLang="en-US" smtClean="0"/>
              <a:t>‹#›</a:t>
            </a:fld>
            <a:endParaRPr lang="zh-CN" altLang="en-US"/>
          </a:p>
        </p:txBody>
      </p:sp>
      <p:sp>
        <p:nvSpPr>
          <p:cNvPr id="2" name="Title 1"/>
          <p:cNvSpPr>
            <a:spLocks noGrp="1"/>
          </p:cNvSpPr>
          <p:nvPr>
            <p:ph type="ctrTitle"/>
          </p:nvPr>
        </p:nvSpPr>
        <p:spPr>
          <a:xfrm>
            <a:off x="2101834" y="2562301"/>
            <a:ext cx="5840383" cy="1434477"/>
          </a:xfrm>
        </p:spPr>
        <p:txBody>
          <a:bodyPr anchor="ctr">
            <a:normAutofit/>
          </a:bodyPr>
          <a:lstStyle>
            <a:lvl1pPr algn="ctr">
              <a:lnSpc>
                <a:spcPct val="110000"/>
              </a:lnSpc>
              <a:defRPr sz="3600" b="1">
                <a:solidFill>
                  <a:schemeClr val="accent1">
                    <a:lumMod val="7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101833" y="4064090"/>
            <a:ext cx="5840383" cy="488948"/>
          </a:xfrm>
        </p:spPr>
        <p:txBody>
          <a:bodyPr>
            <a:normAutofit/>
          </a:bodyPr>
          <a:lstStyle>
            <a:lvl1pPr marL="0" indent="0" algn="ctr">
              <a:buNone/>
              <a:defRPr sz="20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87" name="Rectangle 62"/>
          <p:cNvSpPr>
            <a:spLocks noChangeArrowheads="1"/>
          </p:cNvSpPr>
          <p:nvPr/>
        </p:nvSpPr>
        <p:spPr bwMode="auto">
          <a:xfrm>
            <a:off x="533400" y="0"/>
            <a:ext cx="252413" cy="6858000"/>
          </a:xfrm>
          <a:prstGeom prst="rect">
            <a:avLst/>
          </a:prstGeom>
          <a:solidFill>
            <a:schemeClr val="accent1"/>
          </a:solidFill>
          <a:ln>
            <a:noFill/>
          </a:ln>
        </p:spPr>
        <p:txBody>
          <a:bodyPr vert="horz" wrap="none" lIns="91440" tIns="45720" rIns="91440" bIns="45720" numCol="1" anchor="ctr" anchorCtr="0" compatLnSpc="1"/>
          <a:lstStyle/>
          <a:p>
            <a:endParaRPr lang="zh-CN" altLang="en-US"/>
          </a:p>
        </p:txBody>
      </p:sp>
      <p:sp>
        <p:nvSpPr>
          <p:cNvPr id="88" name="Rectangle 63"/>
          <p:cNvSpPr>
            <a:spLocks noChangeArrowheads="1"/>
          </p:cNvSpPr>
          <p:nvPr/>
        </p:nvSpPr>
        <p:spPr bwMode="auto">
          <a:xfrm>
            <a:off x="0" y="1379538"/>
            <a:ext cx="9144000" cy="69850"/>
          </a:xfrm>
          <a:prstGeom prst="rect">
            <a:avLst/>
          </a:prstGeom>
          <a:solidFill>
            <a:srgbClr val="EEBB00"/>
          </a:solidFill>
          <a:ln>
            <a:noFill/>
          </a:ln>
        </p:spPr>
        <p:txBody>
          <a:bodyPr vert="horz" wrap="none" lIns="91440" tIns="45720" rIns="91440" bIns="45720" numCol="1" anchor="ctr" anchorCtr="0" compatLnSpc="1"/>
          <a:lstStyle/>
          <a:p>
            <a:endParaRPr lang="zh-CN" altLang="en-US"/>
          </a:p>
        </p:txBody>
      </p:sp>
      <p:sp>
        <p:nvSpPr>
          <p:cNvPr id="89" name="Rectangle 64"/>
          <p:cNvSpPr>
            <a:spLocks noChangeArrowheads="1"/>
          </p:cNvSpPr>
          <p:nvPr/>
        </p:nvSpPr>
        <p:spPr bwMode="auto">
          <a:xfrm>
            <a:off x="0" y="1484313"/>
            <a:ext cx="9144000" cy="252412"/>
          </a:xfrm>
          <a:prstGeom prst="rect">
            <a:avLst/>
          </a:prstGeom>
          <a:solidFill>
            <a:schemeClr val="accent1"/>
          </a:solidFill>
          <a:ln>
            <a:noFill/>
          </a:ln>
        </p:spPr>
        <p:txBody>
          <a:bodyPr vert="horz" wrap="none" lIns="91440" tIns="45720" rIns="91440" bIns="45720" numCol="1" anchor="ctr" anchorCtr="0" compatLnSpc="1"/>
          <a:lstStyle/>
          <a:p>
            <a:endParaRPr lang="zh-CN" altLang="en-US"/>
          </a:p>
        </p:txBody>
      </p:sp>
      <p:sp>
        <p:nvSpPr>
          <p:cNvPr id="90" name="Rectangle 65"/>
          <p:cNvSpPr>
            <a:spLocks noChangeArrowheads="1"/>
          </p:cNvSpPr>
          <p:nvPr/>
        </p:nvSpPr>
        <p:spPr bwMode="auto">
          <a:xfrm>
            <a:off x="0" y="1758950"/>
            <a:ext cx="9144000" cy="69850"/>
          </a:xfrm>
          <a:prstGeom prst="rect">
            <a:avLst/>
          </a:prstGeom>
          <a:solidFill>
            <a:srgbClr val="EEBB00"/>
          </a:solidFill>
          <a:ln>
            <a:noFill/>
          </a:ln>
        </p:spPr>
        <p:txBody>
          <a:bodyPr vert="horz" wrap="none" lIns="91440" tIns="45720" rIns="91440" bIns="45720" numCol="1" anchor="ctr" anchorCtr="0" compatLnSpc="1"/>
          <a:lstStyle/>
          <a:p>
            <a:endParaRPr lang="zh-CN" altLang="en-US"/>
          </a:p>
        </p:txBody>
      </p:sp>
      <p:sp>
        <p:nvSpPr>
          <p:cNvPr id="91" name="Rectangle 66"/>
          <p:cNvSpPr>
            <a:spLocks noChangeArrowheads="1"/>
          </p:cNvSpPr>
          <p:nvPr/>
        </p:nvSpPr>
        <p:spPr bwMode="auto">
          <a:xfrm flipH="1">
            <a:off x="393700" y="0"/>
            <a:ext cx="69850" cy="6858000"/>
          </a:xfrm>
          <a:prstGeom prst="rect">
            <a:avLst/>
          </a:prstGeom>
          <a:solidFill>
            <a:srgbClr val="EEBB00"/>
          </a:solidFill>
          <a:ln>
            <a:noFill/>
          </a:ln>
        </p:spPr>
        <p:txBody>
          <a:bodyPr vert="horz" wrap="none" lIns="91440" tIns="45720" rIns="91440" bIns="45720" numCol="1" anchor="ctr" anchorCtr="0" compatLnSpc="1"/>
          <a:lstStyle/>
          <a:p>
            <a:endParaRPr lang="zh-CN" altLang="en-US"/>
          </a:p>
        </p:txBody>
      </p:sp>
      <p:sp>
        <p:nvSpPr>
          <p:cNvPr id="92" name="Rectangle 67"/>
          <p:cNvSpPr>
            <a:spLocks noChangeArrowheads="1"/>
          </p:cNvSpPr>
          <p:nvPr/>
        </p:nvSpPr>
        <p:spPr bwMode="auto">
          <a:xfrm>
            <a:off x="533400" y="1479550"/>
            <a:ext cx="252413" cy="252413"/>
          </a:xfrm>
          <a:prstGeom prst="rect">
            <a:avLst/>
          </a:prstGeom>
          <a:solidFill>
            <a:schemeClr val="accent2">
              <a:lumMod val="20000"/>
              <a:lumOff val="80000"/>
            </a:schemeClr>
          </a:solidFill>
          <a:ln>
            <a:noFill/>
          </a:ln>
        </p:spPr>
        <p:txBody>
          <a:bodyPr vert="horz" wrap="none" lIns="91440" tIns="45720" rIns="91440" bIns="45720" numCol="1" anchor="ctr" anchorCtr="0" compatLnSpc="1"/>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914400"/>
            <a:ext cx="7349400" cy="2570400"/>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3560400"/>
            <a:ext cx="7349400" cy="1472400"/>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2023-09-14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490400"/>
            <a:ext cx="8226900" cy="47592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17145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2023-09-14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493100" y="3848400"/>
            <a:ext cx="5826600" cy="766800"/>
          </a:xfrm>
        </p:spPr>
        <p:txBody>
          <a:bodyPr lIns="90000" tIns="46800" rIns="90000" bIns="46800" anchor="b" anchorCtr="0">
            <a:normAutofit/>
          </a:bodyPr>
          <a:lstStyle>
            <a:lvl1pPr>
              <a:defRPr sz="33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493100" y="4615200"/>
            <a:ext cx="5826600" cy="8676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2023-09-14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501200"/>
            <a:ext cx="3882600" cy="47484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4808700" y="1501200"/>
            <a:ext cx="3882600" cy="4748400"/>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2023-09-14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429200"/>
            <a:ext cx="40068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854000"/>
            <a:ext cx="4006800" cy="43956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4676813" y="1421729"/>
            <a:ext cx="40068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854000"/>
            <a:ext cx="4006800" cy="43956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2023-09-14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2023-09-14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2023-09-14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5" name="文本框 2"/>
          <p:cNvSpPr/>
          <p:nvPr userDrawn="1"/>
        </p:nvSpPr>
        <p:spPr>
          <a:xfrm>
            <a:off x="1495425" y="492125"/>
            <a:ext cx="2793365" cy="991881"/>
          </a:xfrm>
          <a:prstGeom prst="flowChartTerminator">
            <a:avLst/>
          </a:prstGeom>
          <a:gradFill rotWithShape="1">
            <a:gsLst>
              <a:gs pos="0">
                <a:srgbClr val="14CD68"/>
              </a:gs>
              <a:gs pos="100000">
                <a:srgbClr val="FEF6A3"/>
              </a:gs>
            </a:gsLst>
            <a:lin ang="5400000"/>
            <a:tileRect/>
          </a:gradFill>
          <a:ln w="9525">
            <a:noFill/>
          </a:ln>
        </p:spPr>
        <p:txBody>
          <a:bodyPr wrap="square" lIns="91423" tIns="45712" rIns="91423" bIns="45712" anchor="t">
            <a:spAutoFit/>
          </a:bodyPr>
          <a:lstStyle/>
          <a:p>
            <a:pPr algn="ctr"/>
            <a:r>
              <a:rPr lang="zh-CN" altLang="en-US" sz="2000" dirty="0">
                <a:solidFill>
                  <a:srgbClr val="FF0000"/>
                </a:solidFill>
                <a:latin typeface="方正大标宋简体" panose="02010601030101010101" charset="-122"/>
                <a:ea typeface="方正大标宋简体" panose="02010601030101010101" charset="-122"/>
              </a:rPr>
              <a:t>扫码关注微信公众号</a:t>
            </a: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p>
        </p:txBody>
      </p:sp>
      <p:sp>
        <p:nvSpPr>
          <p:cNvPr id="6" name="文本框 2"/>
          <p:cNvSpPr/>
          <p:nvPr userDrawn="1"/>
        </p:nvSpPr>
        <p:spPr>
          <a:xfrm>
            <a:off x="5914390" y="492125"/>
            <a:ext cx="2834005" cy="995323"/>
          </a:xfrm>
          <a:prstGeom prst="flowChartTerminator">
            <a:avLst/>
          </a:prstGeom>
          <a:gradFill rotWithShape="1">
            <a:gsLst>
              <a:gs pos="0">
                <a:srgbClr val="14CD68"/>
              </a:gs>
              <a:gs pos="100000">
                <a:srgbClr val="00B0F0"/>
              </a:gs>
            </a:gsLst>
            <a:lin ang="5400000"/>
            <a:tileRect/>
          </a:gradFill>
          <a:ln w="9525">
            <a:noFill/>
          </a:ln>
        </p:spPr>
        <p:txBody>
          <a:bodyPr wrap="square" lIns="91423" tIns="45712" rIns="91423" bIns="45712" anchor="t">
            <a:spAutoFit/>
          </a:bodyPr>
          <a:lstStyle/>
          <a:p>
            <a:pPr algn="ctr"/>
            <a:r>
              <a:rPr lang="zh-CN" altLang="en-US" sz="2000" dirty="0">
                <a:solidFill>
                  <a:srgbClr val="FF0000"/>
                </a:solidFill>
                <a:latin typeface="方正大标宋简体" panose="02010601030101010101" charset="-122"/>
                <a:ea typeface="方正大标宋简体" panose="02010601030101010101" charset="-122"/>
              </a:rPr>
              <a:t>扫码添加管理员账号</a:t>
            </a: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p>
        </p:txBody>
      </p:sp>
      <p:sp>
        <p:nvSpPr>
          <p:cNvPr id="8" name="文本框 2"/>
          <p:cNvSpPr/>
          <p:nvPr userDrawn="1"/>
        </p:nvSpPr>
        <p:spPr>
          <a:xfrm>
            <a:off x="754380" y="4171315"/>
            <a:ext cx="4276725" cy="1031815"/>
          </a:xfrm>
          <a:prstGeom prst="flowChartTerminator">
            <a:avLst/>
          </a:prstGeom>
          <a:gradFill rotWithShape="1">
            <a:gsLst>
              <a:gs pos="0">
                <a:srgbClr val="9EE256"/>
              </a:gs>
              <a:gs pos="100000">
                <a:srgbClr val="FF3333"/>
              </a:gs>
            </a:gsLst>
            <a:lin ang="5400000"/>
            <a:tileRect/>
          </a:gradFill>
          <a:ln w="9525">
            <a:noFill/>
          </a:ln>
        </p:spPr>
        <p:txBody>
          <a:bodyPr wrap="square" lIns="91423" tIns="45712" rIns="91423" bIns="45712" anchor="t">
            <a:spAutoFit/>
          </a:bodyPr>
          <a:lstStyle/>
          <a:p>
            <a:pPr algn="ctr" fontAlgn="base"/>
            <a:r>
              <a:rPr lang="zh-CN" altLang="en-US" sz="2000" strike="noStrike" noProof="1">
                <a:solidFill>
                  <a:schemeClr val="accent6">
                    <a:lumMod val="50000"/>
                  </a:schemeClr>
                </a:solidFill>
                <a:latin typeface="方正大标宋简体" panose="02010601030101010101" charset="-122"/>
                <a:ea typeface="方正大标宋简体" panose="02010601030101010101" charset="-122"/>
                <a:cs typeface="方正大标宋简体" panose="02010601030101010101" charset="-122"/>
              </a:rPr>
              <a:t>获取</a:t>
            </a:r>
            <a:r>
              <a:rPr lang="zh-CN" altLang="en-US" sz="2000" strike="noStrike" noProof="1">
                <a:solidFill>
                  <a:srgbClr val="7030A0"/>
                </a:solidFill>
                <a:latin typeface="方正大标宋简体" panose="02010601030101010101" charset="-122"/>
                <a:ea typeface="方正大标宋简体" panose="02010601030101010101" charset="-122"/>
                <a:cs typeface="方正大标宋简体" panose="02010601030101010101" charset="-122"/>
              </a:rPr>
              <a:t>更多安全</a:t>
            </a:r>
            <a:r>
              <a:rPr lang="zh-CN" altLang="en-US" sz="2000" dirty="0">
                <a:solidFill>
                  <a:srgbClr val="7030A0"/>
                </a:solidFill>
                <a:latin typeface="方正大标宋简体" panose="02010601030101010101" charset="-122"/>
                <a:ea typeface="方正大标宋简体" panose="02010601030101010101" charset="-122"/>
                <a:cs typeface="方正大标宋简体" panose="02010601030101010101" charset="-122"/>
                <a:sym typeface="+mn-ea"/>
              </a:rPr>
              <a:t>精品</a:t>
            </a:r>
            <a:r>
              <a:rPr lang="zh-CN" altLang="en-US" sz="2000" strike="noStrike" noProof="1">
                <a:solidFill>
                  <a:srgbClr val="7030A0"/>
                </a:solidFill>
                <a:latin typeface="方正大标宋简体" panose="02010601030101010101" charset="-122"/>
                <a:ea typeface="方正大标宋简体" panose="02010601030101010101" charset="-122"/>
                <a:cs typeface="方正大标宋简体" panose="02010601030101010101" charset="-122"/>
              </a:rPr>
              <a:t>资料请扫码加入</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安全精品资料库</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strike="noStrike" noProof="1">
                <a:solidFill>
                  <a:srgbClr val="0000FF"/>
                </a:solidFill>
                <a:latin typeface="方正大标宋简体" panose="02010601030101010101" charset="-122"/>
                <a:ea typeface="方正大标宋简体" panose="02010601030101010101" charset="-122"/>
                <a:cs typeface="方正大标宋简体" panose="02010601030101010101" charset="-122"/>
              </a:rPr>
              <a:t>知识星球</a:t>
            </a:r>
          </a:p>
        </p:txBody>
      </p:sp>
      <p:sp>
        <p:nvSpPr>
          <p:cNvPr id="11" name=" 159"/>
          <p:cNvSpPr/>
          <p:nvPr userDrawn="1"/>
        </p:nvSpPr>
        <p:spPr>
          <a:xfrm>
            <a:off x="5353685" y="4504055"/>
            <a:ext cx="661035" cy="36576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 name="图片 4" descr="C:\Users\Administrator\A安全生产管理3.jpgA安全生产管理3"/>
          <p:cNvPicPr>
            <a:picLocks noChangeAspect="1"/>
          </p:cNvPicPr>
          <p:nvPr userDrawn="1"/>
        </p:nvPicPr>
        <p:blipFill>
          <a:blip r:embed="rId5"/>
          <a:srcRect/>
          <a:stretch>
            <a:fillRect/>
          </a:stretch>
        </p:blipFill>
        <p:spPr>
          <a:xfrm>
            <a:off x="6454775" y="1873885"/>
            <a:ext cx="1751965" cy="1751965"/>
          </a:xfrm>
          <a:prstGeom prst="rect">
            <a:avLst/>
          </a:prstGeom>
          <a:noFill/>
          <a:ln w="9525">
            <a:noFill/>
          </a:ln>
        </p:spPr>
      </p:pic>
      <p:pic>
        <p:nvPicPr>
          <p:cNvPr id="13" name="图片 5" descr="公众号二维码（蓝色）"/>
          <p:cNvPicPr>
            <a:picLocks noChangeAspect="1"/>
          </p:cNvPicPr>
          <p:nvPr userDrawn="1"/>
        </p:nvPicPr>
        <p:blipFill>
          <a:blip r:embed="rId6"/>
          <a:stretch>
            <a:fillRect/>
          </a:stretch>
        </p:blipFill>
        <p:spPr>
          <a:xfrm>
            <a:off x="2021840" y="1936750"/>
            <a:ext cx="1741170" cy="1741805"/>
          </a:xfrm>
          <a:prstGeom prst="rect">
            <a:avLst/>
          </a:prstGeom>
          <a:noFill/>
          <a:ln w="9525">
            <a:noFill/>
          </a:ln>
        </p:spPr>
      </p:pic>
      <p:sp>
        <p:nvSpPr>
          <p:cNvPr id="14" name=" 159"/>
          <p:cNvSpPr/>
          <p:nvPr userDrawn="1"/>
        </p:nvSpPr>
        <p:spPr>
          <a:xfrm rot="5400000">
            <a:off x="2687955" y="1604645"/>
            <a:ext cx="408305" cy="25527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5" name=" 159"/>
          <p:cNvSpPr/>
          <p:nvPr userDrawn="1"/>
        </p:nvSpPr>
        <p:spPr>
          <a:xfrm rot="5400000">
            <a:off x="7133590" y="1630045"/>
            <a:ext cx="394970" cy="21844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6" name="图片 15" descr="C:\Users\Administrator\Desktop\知识星球二维码.png知识星球二维码"/>
          <p:cNvPicPr>
            <a:picLocks noChangeAspect="1"/>
          </p:cNvPicPr>
          <p:nvPr userDrawn="1"/>
        </p:nvPicPr>
        <p:blipFill>
          <a:blip r:embed="rId7"/>
          <a:srcRect/>
          <a:stretch>
            <a:fillRect/>
          </a:stretch>
        </p:blipFill>
        <p:spPr>
          <a:xfrm>
            <a:off x="6454775" y="3811270"/>
            <a:ext cx="1751965" cy="175196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555200"/>
            <a:ext cx="3924808"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762800" y="1555200"/>
            <a:ext cx="3920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2023-09-14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p:txBody>
      </p:sp>
      <p:sp>
        <p:nvSpPr>
          <p:cNvPr id="4" name="Date Placeholder 3"/>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7676100" y="914400"/>
            <a:ext cx="783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685800" y="914400"/>
            <a:ext cx="6876900" cy="502920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2023-09-14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文本框 2"/>
          <p:cNvSpPr/>
          <p:nvPr userDrawn="1"/>
        </p:nvSpPr>
        <p:spPr>
          <a:xfrm>
            <a:off x="1495425" y="492125"/>
            <a:ext cx="2793365" cy="991881"/>
          </a:xfrm>
          <a:prstGeom prst="flowChartTerminator">
            <a:avLst/>
          </a:prstGeom>
          <a:gradFill rotWithShape="1">
            <a:gsLst>
              <a:gs pos="0">
                <a:srgbClr val="14CD68"/>
              </a:gs>
              <a:gs pos="100000">
                <a:srgbClr val="FEF6A3"/>
              </a:gs>
            </a:gsLst>
            <a:lin ang="5400000"/>
            <a:tileRect/>
          </a:gradFill>
          <a:ln w="9525">
            <a:noFill/>
          </a:ln>
        </p:spPr>
        <p:txBody>
          <a:bodyPr wrap="square" lIns="91423" tIns="45712" rIns="91423" bIns="45712" anchor="t">
            <a:spAutoFit/>
          </a:bodyPr>
          <a:lstStyle/>
          <a:p>
            <a:pPr algn="ctr"/>
            <a:r>
              <a:rPr lang="zh-CN" altLang="en-US" sz="2000" dirty="0">
                <a:solidFill>
                  <a:srgbClr val="FF0000"/>
                </a:solidFill>
                <a:latin typeface="方正大标宋简体" panose="02010601030101010101" charset="-122"/>
                <a:ea typeface="方正大标宋简体" panose="02010601030101010101" charset="-122"/>
              </a:rPr>
              <a:t>扫码关注微信公众号</a:t>
            </a: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p>
        </p:txBody>
      </p:sp>
      <p:sp>
        <p:nvSpPr>
          <p:cNvPr id="8" name="文本框 2"/>
          <p:cNvSpPr/>
          <p:nvPr userDrawn="1"/>
        </p:nvSpPr>
        <p:spPr>
          <a:xfrm>
            <a:off x="5914390" y="492125"/>
            <a:ext cx="2834005" cy="995323"/>
          </a:xfrm>
          <a:prstGeom prst="flowChartTerminator">
            <a:avLst/>
          </a:prstGeom>
          <a:gradFill rotWithShape="1">
            <a:gsLst>
              <a:gs pos="0">
                <a:srgbClr val="14CD68"/>
              </a:gs>
              <a:gs pos="100000">
                <a:srgbClr val="00B0F0"/>
              </a:gs>
            </a:gsLst>
            <a:lin ang="5400000"/>
            <a:tileRect/>
          </a:gradFill>
          <a:ln w="9525">
            <a:noFill/>
          </a:ln>
        </p:spPr>
        <p:txBody>
          <a:bodyPr wrap="square" lIns="91423" tIns="45712" rIns="91423" bIns="45712" anchor="t">
            <a:spAutoFit/>
          </a:bodyPr>
          <a:lstStyle/>
          <a:p>
            <a:pPr algn="ctr"/>
            <a:r>
              <a:rPr lang="zh-CN" altLang="en-US" sz="2000" dirty="0">
                <a:solidFill>
                  <a:srgbClr val="FF0000"/>
                </a:solidFill>
                <a:latin typeface="方正大标宋简体" panose="02010601030101010101" charset="-122"/>
                <a:ea typeface="方正大标宋简体" panose="02010601030101010101" charset="-122"/>
              </a:rPr>
              <a:t>扫码添加管理员账号</a:t>
            </a: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p>
        </p:txBody>
      </p:sp>
      <p:sp>
        <p:nvSpPr>
          <p:cNvPr id="9" name="文本框 2"/>
          <p:cNvSpPr/>
          <p:nvPr userDrawn="1"/>
        </p:nvSpPr>
        <p:spPr>
          <a:xfrm>
            <a:off x="754380" y="4171315"/>
            <a:ext cx="4276725" cy="1031815"/>
          </a:xfrm>
          <a:prstGeom prst="flowChartTerminator">
            <a:avLst/>
          </a:prstGeom>
          <a:gradFill rotWithShape="1">
            <a:gsLst>
              <a:gs pos="0">
                <a:srgbClr val="9EE256"/>
              </a:gs>
              <a:gs pos="100000">
                <a:srgbClr val="FF3333"/>
              </a:gs>
            </a:gsLst>
            <a:lin ang="5400000"/>
            <a:tileRect/>
          </a:gradFill>
          <a:ln w="9525">
            <a:noFill/>
          </a:ln>
        </p:spPr>
        <p:txBody>
          <a:bodyPr wrap="square" lIns="91423" tIns="45712" rIns="91423" bIns="45712" anchor="t">
            <a:spAutoFit/>
          </a:bodyPr>
          <a:lstStyle/>
          <a:p>
            <a:pPr algn="ctr" fontAlgn="base"/>
            <a:r>
              <a:rPr lang="zh-CN" altLang="en-US" sz="2000" strike="noStrike" noProof="1">
                <a:solidFill>
                  <a:schemeClr val="accent6">
                    <a:lumMod val="50000"/>
                  </a:schemeClr>
                </a:solidFill>
                <a:latin typeface="方正大标宋简体" panose="02010601030101010101" charset="-122"/>
                <a:ea typeface="方正大标宋简体" panose="02010601030101010101" charset="-122"/>
                <a:cs typeface="方正大标宋简体" panose="02010601030101010101" charset="-122"/>
              </a:rPr>
              <a:t>获取</a:t>
            </a:r>
            <a:r>
              <a:rPr lang="zh-CN" altLang="en-US" sz="2000" strike="noStrike" noProof="1">
                <a:solidFill>
                  <a:srgbClr val="7030A0"/>
                </a:solidFill>
                <a:latin typeface="方正大标宋简体" panose="02010601030101010101" charset="-122"/>
                <a:ea typeface="方正大标宋简体" panose="02010601030101010101" charset="-122"/>
                <a:cs typeface="方正大标宋简体" panose="02010601030101010101" charset="-122"/>
              </a:rPr>
              <a:t>更多安全</a:t>
            </a:r>
            <a:r>
              <a:rPr lang="zh-CN" altLang="en-US" sz="2000" dirty="0">
                <a:solidFill>
                  <a:srgbClr val="7030A0"/>
                </a:solidFill>
                <a:latin typeface="方正大标宋简体" panose="02010601030101010101" charset="-122"/>
                <a:ea typeface="方正大标宋简体" panose="02010601030101010101" charset="-122"/>
                <a:cs typeface="方正大标宋简体" panose="02010601030101010101" charset="-122"/>
                <a:sym typeface="+mn-ea"/>
              </a:rPr>
              <a:t>精品</a:t>
            </a:r>
            <a:r>
              <a:rPr lang="zh-CN" altLang="en-US" sz="2000" strike="noStrike" noProof="1">
                <a:solidFill>
                  <a:srgbClr val="7030A0"/>
                </a:solidFill>
                <a:latin typeface="方正大标宋简体" panose="02010601030101010101" charset="-122"/>
                <a:ea typeface="方正大标宋简体" panose="02010601030101010101" charset="-122"/>
                <a:cs typeface="方正大标宋简体" panose="02010601030101010101" charset="-122"/>
              </a:rPr>
              <a:t>资料请扫码加入</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安全精品资料库</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strike="noStrike" noProof="1">
                <a:solidFill>
                  <a:srgbClr val="0000FF"/>
                </a:solidFill>
                <a:latin typeface="方正大标宋简体" panose="02010601030101010101" charset="-122"/>
                <a:ea typeface="方正大标宋简体" panose="02010601030101010101" charset="-122"/>
                <a:cs typeface="方正大标宋简体" panose="02010601030101010101" charset="-122"/>
              </a:rPr>
              <a:t>知识星球</a:t>
            </a:r>
          </a:p>
        </p:txBody>
      </p:sp>
      <p:sp>
        <p:nvSpPr>
          <p:cNvPr id="11" name=" 159"/>
          <p:cNvSpPr/>
          <p:nvPr userDrawn="1"/>
        </p:nvSpPr>
        <p:spPr>
          <a:xfrm>
            <a:off x="5353685" y="4504055"/>
            <a:ext cx="661035" cy="36576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 name="图片 4" descr="C:\Users\Administrator\A安全生产管理3.jpgA安全生产管理3"/>
          <p:cNvPicPr>
            <a:picLocks noChangeAspect="1"/>
          </p:cNvPicPr>
          <p:nvPr userDrawn="1"/>
        </p:nvPicPr>
        <p:blipFill>
          <a:blip r:embed="rId7"/>
          <a:srcRect/>
          <a:stretch>
            <a:fillRect/>
          </a:stretch>
        </p:blipFill>
        <p:spPr>
          <a:xfrm>
            <a:off x="6454775" y="1873885"/>
            <a:ext cx="1751965" cy="1751965"/>
          </a:xfrm>
          <a:prstGeom prst="rect">
            <a:avLst/>
          </a:prstGeom>
          <a:noFill/>
          <a:ln w="9525">
            <a:noFill/>
          </a:ln>
        </p:spPr>
      </p:pic>
      <p:pic>
        <p:nvPicPr>
          <p:cNvPr id="13" name="图片 5" descr="公众号二维码（蓝色）"/>
          <p:cNvPicPr>
            <a:picLocks noChangeAspect="1"/>
          </p:cNvPicPr>
          <p:nvPr userDrawn="1"/>
        </p:nvPicPr>
        <p:blipFill>
          <a:blip r:embed="rId8"/>
          <a:stretch>
            <a:fillRect/>
          </a:stretch>
        </p:blipFill>
        <p:spPr>
          <a:xfrm>
            <a:off x="2021840" y="1936750"/>
            <a:ext cx="1741170" cy="1741805"/>
          </a:xfrm>
          <a:prstGeom prst="rect">
            <a:avLst/>
          </a:prstGeom>
          <a:noFill/>
          <a:ln w="9525">
            <a:noFill/>
          </a:ln>
        </p:spPr>
      </p:pic>
      <p:sp>
        <p:nvSpPr>
          <p:cNvPr id="14" name=" 159"/>
          <p:cNvSpPr/>
          <p:nvPr userDrawn="1"/>
        </p:nvSpPr>
        <p:spPr>
          <a:xfrm rot="5400000">
            <a:off x="2687955" y="1604645"/>
            <a:ext cx="408305" cy="25527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5" name=" 159"/>
          <p:cNvSpPr/>
          <p:nvPr userDrawn="1"/>
        </p:nvSpPr>
        <p:spPr>
          <a:xfrm rot="5400000">
            <a:off x="7133590" y="1630045"/>
            <a:ext cx="394970" cy="21844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6" name="图片 15" descr="C:\Users\Administrator\Desktop\知识星球二维码.png知识星球二维码"/>
          <p:cNvPicPr>
            <a:picLocks noChangeAspect="1"/>
          </p:cNvPicPr>
          <p:nvPr userDrawn="1"/>
        </p:nvPicPr>
        <p:blipFill>
          <a:blip r:embed="rId9"/>
          <a:srcRect/>
          <a:stretch>
            <a:fillRect/>
          </a:stretch>
        </p:blipFill>
        <p:spPr>
          <a:xfrm>
            <a:off x="6454775" y="3811270"/>
            <a:ext cx="1751965" cy="175196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2023-09-14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56300" y="774000"/>
            <a:ext cx="8229600" cy="54828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2023-09-14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899100" y="2484000"/>
            <a:ext cx="73494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3560400"/>
            <a:ext cx="7349400" cy="471600"/>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92776" y="2865121"/>
            <a:ext cx="7158447" cy="1697356"/>
          </a:xfrm>
        </p:spPr>
        <p:txBody>
          <a:bodyPr anchor="b">
            <a:normAutofit/>
          </a:bodyPr>
          <a:lstStyle>
            <a:lvl1pPr>
              <a:defRPr sz="4400">
                <a:solidFill>
                  <a:schemeClr val="accent1">
                    <a:lumMod val="7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992776" y="4562477"/>
            <a:ext cx="7158447" cy="892600"/>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B432920-6BA5-4F00-8BC3-7243A6A338C8}" type="datetimeFigureOut">
              <a:rPr lang="zh-CN" altLang="en-US" smtClean="0"/>
              <a:t>2023-09-14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282DDAB-7C08-4D18-AFEF-57A2D3EE6E2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6650" y="1271450"/>
            <a:ext cx="7654835" cy="517289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32920-6BA5-4F00-8BC3-7243A6A338C8}" type="datetimeFigureOut">
              <a:rPr lang="zh-CN" altLang="en-US" smtClean="0"/>
              <a:t>2023-09-14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DDAB-7C08-4D18-AFEF-57A2D3EE6E2A}" type="slidenum">
              <a:rPr lang="zh-CN" altLang="en-US" smtClean="0"/>
              <a:t>‹#›</a:t>
            </a:fld>
            <a:endParaRPr lang="zh-CN" altLang="en-US"/>
          </a:p>
        </p:txBody>
      </p:sp>
      <p:sp>
        <p:nvSpPr>
          <p:cNvPr id="2" name="Title Placeholder 1"/>
          <p:cNvSpPr>
            <a:spLocks noGrp="1"/>
          </p:cNvSpPr>
          <p:nvPr>
            <p:ph type="title"/>
          </p:nvPr>
        </p:nvSpPr>
        <p:spPr>
          <a:xfrm>
            <a:off x="966650" y="326658"/>
            <a:ext cx="7654835" cy="590556"/>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4" name="Rectangle 6"/>
          <p:cNvSpPr>
            <a:spLocks noChangeArrowheads="1"/>
          </p:cNvSpPr>
          <p:nvPr/>
        </p:nvSpPr>
        <p:spPr bwMode="auto">
          <a:xfrm>
            <a:off x="1588" y="0"/>
            <a:ext cx="762000" cy="6858000"/>
          </a:xfrm>
          <a:prstGeom prst="rect">
            <a:avLst/>
          </a:prstGeom>
          <a:solidFill>
            <a:srgbClr val="EEBB00"/>
          </a:solidFill>
          <a:ln>
            <a:noFill/>
          </a:ln>
        </p:spPr>
        <p:txBody>
          <a:bodyPr vert="horz" wrap="none" lIns="91440" tIns="45720" rIns="91440" bIns="45720" numCol="1" anchor="ctr" anchorCtr="0" compatLnSpc="1"/>
          <a:lstStyle/>
          <a:p>
            <a:endParaRPr lang="zh-CN" altLang="en-US"/>
          </a:p>
        </p:txBody>
      </p:sp>
      <p:sp>
        <p:nvSpPr>
          <p:cNvPr id="35" name="Rectangle 7"/>
          <p:cNvSpPr>
            <a:spLocks noChangeArrowheads="1"/>
          </p:cNvSpPr>
          <p:nvPr/>
        </p:nvSpPr>
        <p:spPr bwMode="auto">
          <a:xfrm>
            <a:off x="534988" y="0"/>
            <a:ext cx="252412" cy="6858000"/>
          </a:xfrm>
          <a:prstGeom prst="rect">
            <a:avLst/>
          </a:prstGeom>
          <a:solidFill>
            <a:schemeClr val="accent1"/>
          </a:solidFill>
          <a:ln>
            <a:noFill/>
          </a:ln>
        </p:spPr>
        <p:txBody>
          <a:bodyPr vert="horz" wrap="none" lIns="91440" tIns="45720" rIns="91440" bIns="45720" numCol="1" anchor="ctr" anchorCtr="0" compatLnSpc="1"/>
          <a:lstStyle/>
          <a:p>
            <a:endParaRPr lang="zh-CN" altLang="en-US"/>
          </a:p>
        </p:txBody>
      </p:sp>
      <p:sp>
        <p:nvSpPr>
          <p:cNvPr id="36" name="Rectangle 8"/>
          <p:cNvSpPr>
            <a:spLocks noChangeArrowheads="1"/>
          </p:cNvSpPr>
          <p:nvPr/>
        </p:nvSpPr>
        <p:spPr bwMode="auto">
          <a:xfrm>
            <a:off x="1588" y="498565"/>
            <a:ext cx="762000" cy="252413"/>
          </a:xfrm>
          <a:prstGeom prst="rect">
            <a:avLst/>
          </a:prstGeom>
          <a:solidFill>
            <a:schemeClr val="accent1"/>
          </a:solidFill>
          <a:ln>
            <a:noFill/>
          </a:ln>
        </p:spPr>
        <p:txBody>
          <a:bodyPr vert="horz" wrap="none" lIns="91440" tIns="45720" rIns="91440" bIns="45720" numCol="1" anchor="ctr" anchorCtr="0" compatLnSpc="1"/>
          <a:lstStyle/>
          <a:p>
            <a:endParaRPr lang="zh-CN" altLang="en-US"/>
          </a:p>
        </p:txBody>
      </p:sp>
      <p:sp>
        <p:nvSpPr>
          <p:cNvPr id="37" name="Rectangle 9"/>
          <p:cNvSpPr>
            <a:spLocks noChangeArrowheads="1"/>
          </p:cNvSpPr>
          <p:nvPr/>
        </p:nvSpPr>
        <p:spPr bwMode="auto">
          <a:xfrm>
            <a:off x="534988" y="498565"/>
            <a:ext cx="252412" cy="252413"/>
          </a:xfrm>
          <a:prstGeom prst="rect">
            <a:avLst/>
          </a:prstGeom>
          <a:solidFill>
            <a:schemeClr val="accent1">
              <a:lumMod val="40000"/>
              <a:lumOff val="60000"/>
            </a:schemeClr>
          </a:solidFill>
          <a:ln>
            <a:noFill/>
          </a:ln>
        </p:spPr>
        <p:txBody>
          <a:bodyPr vert="horz" wrap="none" lIns="91440" tIns="45720" rIns="91440" bIns="45720" numCol="1" anchor="ctr" anchorCtr="0" compatLnSpc="1"/>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b="1" kern="1200">
          <a:solidFill>
            <a:schemeClr val="accent1">
              <a:lumMod val="75000"/>
            </a:schemeClr>
          </a:solidFill>
          <a:latin typeface="+mj-lt"/>
          <a:ea typeface="+mj-ea"/>
          <a:cs typeface="+mj-cs"/>
        </a:defRPr>
      </a:lvl1pPr>
    </p:titleStyle>
    <p:bodyStyle>
      <a:lvl1pPr marL="357505" indent="-357505" algn="l" defTabSz="914400" rtl="0" eaLnBrk="1" latinLnBrk="0" hangingPunct="1">
        <a:lnSpc>
          <a:spcPct val="110000"/>
        </a:lnSpc>
        <a:spcBef>
          <a:spcPts val="1800"/>
        </a:spcBef>
        <a:buClr>
          <a:schemeClr val="accent1">
            <a:lumMod val="75000"/>
          </a:schemeClr>
        </a:buClr>
        <a:buSzPct val="60000"/>
        <a:buFont typeface="Wingdings" panose="05000000000000000000" pitchFamily="2" charset="2"/>
        <a:buChar char="p"/>
        <a:defRPr sz="2000" kern="1200">
          <a:solidFill>
            <a:schemeClr val="accent1">
              <a:lumMod val="75000"/>
            </a:schemeClr>
          </a:solidFill>
          <a:latin typeface="+mn-lt"/>
          <a:ea typeface="+mn-ea"/>
          <a:cs typeface="+mn-cs"/>
        </a:defRPr>
      </a:lvl1pPr>
      <a:lvl2pPr marL="357505" indent="-357505" algn="l" defTabSz="914400" rtl="0" eaLnBrk="1" latinLnBrk="0" hangingPunct="1">
        <a:lnSpc>
          <a:spcPct val="130000"/>
        </a:lnSpc>
        <a:spcBef>
          <a:spcPts val="500"/>
        </a:spcBef>
        <a:buFont typeface="Calibri" panose="020F0502020204030204" pitchFamily="34" charset="0"/>
        <a:buChar char=" "/>
        <a:defRPr sz="1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456300" y="608400"/>
            <a:ext cx="82269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456300" y="1490400"/>
            <a:ext cx="82269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459000" y="6314400"/>
            <a:ext cx="2025000" cy="3168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2023-09-14</a:t>
            </a:fld>
            <a:endParaRPr lang="zh-CN" altLang="en-US"/>
          </a:p>
        </p:txBody>
      </p:sp>
      <p:sp>
        <p:nvSpPr>
          <p:cNvPr id="5" name="页脚占位符 4"/>
          <p:cNvSpPr>
            <a:spLocks noGrp="1"/>
          </p:cNvSpPr>
          <p:nvPr>
            <p:ph type="ftr" sz="quarter" idx="3"/>
            <p:custDataLst>
              <p:tags r:id="rId17"/>
            </p:custDataLst>
          </p:nvPr>
        </p:nvSpPr>
        <p:spPr>
          <a:xfrm>
            <a:off x="3087000" y="6314400"/>
            <a:ext cx="2970000" cy="3168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6658200" y="6314400"/>
            <a:ext cx="2025000" cy="3168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GIF"/><Relationship Id="rId4" Type="http://schemas.openxmlformats.org/officeDocument/2006/relationships/image" Target="../media/image75.jpeg"/><Relationship Id="rId9"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79780" y="1833245"/>
            <a:ext cx="7838440" cy="1955795"/>
          </a:xfrm>
          <a:solidFill>
            <a:schemeClr val="bg1">
              <a:lumMod val="95000"/>
            </a:schemeClr>
          </a:solidFill>
        </p:spPr>
        <p:txBody>
          <a:bodyPr>
            <a:noAutofit/>
          </a:bodyPr>
          <a:lstStyle/>
          <a:p>
            <a:r>
              <a:rPr lang="zh-CN" altLang="en-US" sz="6000" dirty="0">
                <a:solidFill>
                  <a:srgbClr val="C00000"/>
                </a:solidFill>
              </a:rPr>
              <a:t>液化石油气用户端</a:t>
            </a:r>
            <a:br>
              <a:rPr lang="en-US" altLang="zh-CN" sz="6000" dirty="0">
                <a:solidFill>
                  <a:srgbClr val="C00000"/>
                </a:solidFill>
              </a:rPr>
            </a:br>
            <a:r>
              <a:rPr lang="zh-CN" altLang="en-US" sz="6000" dirty="0">
                <a:solidFill>
                  <a:srgbClr val="C00000"/>
                </a:solidFill>
              </a:rPr>
              <a:t>安全知识</a:t>
            </a:r>
          </a:p>
        </p:txBody>
      </p:sp>
      <p:sp>
        <p:nvSpPr>
          <p:cNvPr id="6" name="矩形 5"/>
          <p:cNvSpPr/>
          <p:nvPr/>
        </p:nvSpPr>
        <p:spPr>
          <a:xfrm>
            <a:off x="3488928" y="4437112"/>
            <a:ext cx="27430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2023</a:t>
            </a:r>
            <a:r>
              <a:rPr lang="zh-CN"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年</a:t>
            </a:r>
            <a:r>
              <a:rPr lang="en-US" altLang="zh-C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9</a:t>
            </a:r>
            <a:r>
              <a:rPr lang="zh-CN"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1012317" y="1286965"/>
            <a:ext cx="7880163" cy="1561203"/>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液化石油钢瓶必须经技术监督部门</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检验</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合格</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的产品。</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严禁</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使用</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未经检验</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检验不合格</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、或者</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报废</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的液化石油气钢瓶。</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）根据规范要求：设计使用年限为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年，到期后允许在进行安全评定后延长</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年，即最长使用年限为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83F40CA-6068-96A1-CD47-6C7782D1A4B4}"/>
              </a:ext>
            </a:extLst>
          </p:cNvPr>
          <p:cNvPicPr>
            <a:picLocks noChangeAspect="1"/>
          </p:cNvPicPr>
          <p:nvPr/>
        </p:nvPicPr>
        <p:blipFill>
          <a:blip r:embed="rId2"/>
          <a:stretch>
            <a:fillRect/>
          </a:stretch>
        </p:blipFill>
        <p:spPr>
          <a:xfrm>
            <a:off x="1696393" y="3109284"/>
            <a:ext cx="6187976" cy="3520270"/>
          </a:xfrm>
          <a:prstGeom prst="rect">
            <a:avLst/>
          </a:prstGeom>
        </p:spPr>
      </p:pic>
      <p:grpSp>
        <p:nvGrpSpPr>
          <p:cNvPr id="15" name="组合 14">
            <a:extLst>
              <a:ext uri="{FF2B5EF4-FFF2-40B4-BE49-F238E27FC236}">
                <a16:creationId xmlns:a16="http://schemas.microsoft.com/office/drawing/2014/main" id="{C74FF84F-87FB-47EE-9EBC-E37A18BEE54C}"/>
              </a:ext>
            </a:extLst>
          </p:cNvPr>
          <p:cNvGrpSpPr/>
          <p:nvPr/>
        </p:nvGrpSpPr>
        <p:grpSpPr bwMode="auto">
          <a:xfrm>
            <a:off x="3347864" y="3314639"/>
            <a:ext cx="3331190" cy="3002661"/>
            <a:chOff x="7071682" y="7026806"/>
            <a:chExt cx="1894149" cy="2010742"/>
          </a:xfrm>
        </p:grpSpPr>
        <p:sp>
          <p:nvSpPr>
            <p:cNvPr id="16" name="Line 12">
              <a:extLst>
                <a:ext uri="{FF2B5EF4-FFF2-40B4-BE49-F238E27FC236}">
                  <a16:creationId xmlns:a16="http://schemas.microsoft.com/office/drawing/2014/main" id="{CCE04CDC-2E7F-813A-5FDB-3ABBCC46AF01}"/>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13">
              <a:extLst>
                <a:ext uri="{FF2B5EF4-FFF2-40B4-BE49-F238E27FC236}">
                  <a16:creationId xmlns:a16="http://schemas.microsoft.com/office/drawing/2014/main" id="{E02609BB-9A9E-8339-338C-45339F19738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1012317" y="1286964"/>
            <a:ext cx="4207755" cy="4716893"/>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下次检验期</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或本次检验时间一般会印制在瓶体上。若超期未检，即可视为过期瓶。</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）如果是已检验钢瓶，一般在钢瓶角阀上面会装有一</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检验环</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，上面标有本次检验时间及检验单位等信息。</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）若钢瓶瓶体无相关时间信息，也没有检验环的，可以查看钢瓶护照上的生产日期</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钢印</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，再按照标准进行时间加减计算。</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5" descr="IMG_5212.JPG">
            <a:extLst>
              <a:ext uri="{FF2B5EF4-FFF2-40B4-BE49-F238E27FC236}">
                <a16:creationId xmlns:a16="http://schemas.microsoft.com/office/drawing/2014/main" id="{C3D2C5C9-66B5-B2B1-39A3-609023B1AFB9}"/>
              </a:ext>
            </a:extLst>
          </p:cNvPr>
          <p:cNvPicPr>
            <a:picLocks noChangeAspect="1"/>
          </p:cNvPicPr>
          <p:nvPr/>
        </p:nvPicPr>
        <p:blipFill>
          <a:blip r:embed="rId2" cstate="print"/>
          <a:srcRect/>
          <a:stretch>
            <a:fillRect/>
          </a:stretch>
        </p:blipFill>
        <p:spPr bwMode="auto">
          <a:xfrm>
            <a:off x="5336649" y="854144"/>
            <a:ext cx="2533867" cy="1856884"/>
          </a:xfrm>
          <a:prstGeom prst="rect">
            <a:avLst/>
          </a:prstGeom>
          <a:noFill/>
          <a:ln w="9525">
            <a:solidFill>
              <a:schemeClr val="accent1"/>
            </a:solidFill>
            <a:miter lim="800000"/>
            <a:headEnd/>
            <a:tailEnd/>
          </a:ln>
        </p:spPr>
      </p:pic>
      <p:pic>
        <p:nvPicPr>
          <p:cNvPr id="4" name="Picture 3" descr="C:\Users\Administrator\Desktop\新建文件夹\IMG_5224.JPG">
            <a:extLst>
              <a:ext uri="{FF2B5EF4-FFF2-40B4-BE49-F238E27FC236}">
                <a16:creationId xmlns:a16="http://schemas.microsoft.com/office/drawing/2014/main" id="{64592230-EA2F-BB81-545C-1FD4E4414206}"/>
              </a:ext>
            </a:extLst>
          </p:cNvPr>
          <p:cNvPicPr>
            <a:picLocks noChangeAspect="1" noChangeArrowheads="1"/>
          </p:cNvPicPr>
          <p:nvPr/>
        </p:nvPicPr>
        <p:blipFill>
          <a:blip r:embed="rId3" cstate="print"/>
          <a:srcRect l="27163" b="17450"/>
          <a:stretch>
            <a:fillRect/>
          </a:stretch>
        </p:blipFill>
        <p:spPr bwMode="auto">
          <a:xfrm>
            <a:off x="5322797" y="2811155"/>
            <a:ext cx="2547719" cy="1991643"/>
          </a:xfrm>
          <a:prstGeom prst="rect">
            <a:avLst/>
          </a:prstGeom>
          <a:noFill/>
          <a:ln>
            <a:solidFill>
              <a:schemeClr val="accent1"/>
            </a:solidFill>
          </a:ln>
        </p:spPr>
      </p:pic>
      <p:pic>
        <p:nvPicPr>
          <p:cNvPr id="8" name="Picture 4" descr="C:\Users\Administrator\Desktop\新建文件夹\IMG_5221.JPG">
            <a:extLst>
              <a:ext uri="{FF2B5EF4-FFF2-40B4-BE49-F238E27FC236}">
                <a16:creationId xmlns:a16="http://schemas.microsoft.com/office/drawing/2014/main" id="{3F1B1232-39B0-7EA2-88AA-72A71C0D8527}"/>
              </a:ext>
            </a:extLst>
          </p:cNvPr>
          <p:cNvPicPr>
            <a:picLocks noChangeAspect="1" noChangeArrowheads="1"/>
          </p:cNvPicPr>
          <p:nvPr/>
        </p:nvPicPr>
        <p:blipFill>
          <a:blip r:embed="rId4" cstate="print"/>
          <a:srcRect l="26375" t="10101" r="20863" b="29000"/>
          <a:stretch>
            <a:fillRect/>
          </a:stretch>
        </p:blipFill>
        <p:spPr bwMode="auto">
          <a:xfrm>
            <a:off x="5316789" y="4898909"/>
            <a:ext cx="2547719" cy="1910790"/>
          </a:xfrm>
          <a:prstGeom prst="rect">
            <a:avLst/>
          </a:prstGeom>
          <a:noFill/>
          <a:ln>
            <a:solidFill>
              <a:schemeClr val="accent1"/>
            </a:solidFill>
          </a:ln>
        </p:spPr>
      </p:pic>
    </p:spTree>
    <p:extLst>
      <p:ext uri="{BB962C8B-B14F-4D97-AF65-F5344CB8AC3E}">
        <p14:creationId xmlns:p14="http://schemas.microsoft.com/office/powerpoint/2010/main" val="99022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1012317" y="1286964"/>
            <a:ext cx="7921596" cy="5571035"/>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使用</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信息化</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钢瓶。</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检查：扫码、查看供气合同</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气瓶外观</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应</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完好、无明显质量缺陷</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气瓶</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无严重锈蚀。</a:t>
            </a: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algn="just"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）瓶阀要具有自闭功能。</a:t>
            </a: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1607705" y="3097433"/>
            <a:ext cx="2731412" cy="3079807"/>
          </a:xfrm>
          <a:prstGeom prst="rect">
            <a:avLst/>
          </a:prstGeom>
        </p:spPr>
      </p:pic>
      <p:pic>
        <p:nvPicPr>
          <p:cNvPr id="4" name="图片 3"/>
          <p:cNvPicPr>
            <a:picLocks noChangeAspect="1"/>
          </p:cNvPicPr>
          <p:nvPr/>
        </p:nvPicPr>
        <p:blipFill>
          <a:blip r:embed="rId3"/>
          <a:stretch>
            <a:fillRect/>
          </a:stretch>
        </p:blipFill>
        <p:spPr>
          <a:xfrm>
            <a:off x="5116144" y="3068960"/>
            <a:ext cx="2480192" cy="3091812"/>
          </a:xfrm>
          <a:prstGeom prst="rect">
            <a:avLst/>
          </a:prstGeom>
        </p:spPr>
      </p:pic>
      <p:sp>
        <p:nvSpPr>
          <p:cNvPr id="14" name="Line 10"/>
          <p:cNvSpPr>
            <a:spLocks noChangeShapeType="1"/>
          </p:cNvSpPr>
          <p:nvPr/>
        </p:nvSpPr>
        <p:spPr bwMode="auto">
          <a:xfrm>
            <a:off x="2483769" y="5967803"/>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11"/>
          <p:cNvSpPr>
            <a:spLocks noChangeShapeType="1"/>
          </p:cNvSpPr>
          <p:nvPr/>
        </p:nvSpPr>
        <p:spPr bwMode="auto">
          <a:xfrm flipV="1">
            <a:off x="2815932" y="5642589"/>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20" name="组合 19"/>
          <p:cNvGrpSpPr/>
          <p:nvPr/>
        </p:nvGrpSpPr>
        <p:grpSpPr bwMode="auto">
          <a:xfrm>
            <a:off x="5971019" y="5642589"/>
            <a:ext cx="948741" cy="1008818"/>
            <a:chOff x="7071682" y="7026806"/>
            <a:chExt cx="1894149" cy="2010742"/>
          </a:xfrm>
        </p:grpSpPr>
        <p:sp>
          <p:nvSpPr>
            <p:cNvPr id="21"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1012317" y="1286964"/>
            <a:ext cx="7921596" cy="5571035"/>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descr="表格&#10;&#10;描述已自动生成">
            <a:extLst>
              <a:ext uri="{FF2B5EF4-FFF2-40B4-BE49-F238E27FC236}">
                <a16:creationId xmlns:a16="http://schemas.microsoft.com/office/drawing/2014/main" id="{A9020E0F-5516-EA65-A5A4-89F9081D6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47" y="723448"/>
            <a:ext cx="2837844" cy="6091658"/>
          </a:xfrm>
          <a:prstGeom prst="rect">
            <a:avLst/>
          </a:prstGeom>
        </p:spPr>
      </p:pic>
      <p:pic>
        <p:nvPicPr>
          <p:cNvPr id="12" name="图片 11" descr="图形用户界面, 应用程序&#10;&#10;描述已自动生成">
            <a:extLst>
              <a:ext uri="{FF2B5EF4-FFF2-40B4-BE49-F238E27FC236}">
                <a16:creationId xmlns:a16="http://schemas.microsoft.com/office/drawing/2014/main" id="{3A8E0B3A-4A1D-B439-3F62-8E942E02B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947" y="748650"/>
            <a:ext cx="2837844" cy="6048520"/>
          </a:xfrm>
          <a:prstGeom prst="rect">
            <a:avLst/>
          </a:prstGeom>
        </p:spPr>
      </p:pic>
    </p:spTree>
    <p:extLst>
      <p:ext uri="{BB962C8B-B14F-4D97-AF65-F5344CB8AC3E}">
        <p14:creationId xmlns:p14="http://schemas.microsoft.com/office/powerpoint/2010/main" val="347814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7041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999611" y="1330998"/>
            <a:ext cx="7921596" cy="5410470"/>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不得向餐饮用户提供气液两用瓶装燃气</a:t>
            </a:r>
            <a:r>
              <a:rPr lang="zh-CN" altLang="en-US"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辽宁</a:t>
            </a:r>
            <a:r>
              <a:rPr lang="zh-CN" altLang="en-US"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省</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城镇燃气管理条例</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p>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mj-ea"/>
              <a:ea typeface="+mj-ea"/>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a:stretch>
            <a:fillRect/>
          </a:stretch>
        </p:blipFill>
        <p:spPr>
          <a:xfrm>
            <a:off x="5395935" y="2049399"/>
            <a:ext cx="3205381" cy="4259921"/>
          </a:xfrm>
          <a:prstGeom prst="rect">
            <a:avLst/>
          </a:prstGeom>
        </p:spPr>
      </p:pic>
      <p:pic>
        <p:nvPicPr>
          <p:cNvPr id="23" name="图片 22"/>
          <p:cNvPicPr>
            <a:picLocks noChangeAspect="1"/>
          </p:cNvPicPr>
          <p:nvPr/>
        </p:nvPicPr>
        <p:blipFill>
          <a:blip r:embed="rId3"/>
          <a:stretch>
            <a:fillRect/>
          </a:stretch>
        </p:blipFill>
        <p:spPr>
          <a:xfrm>
            <a:off x="1603369" y="2060848"/>
            <a:ext cx="3614869" cy="42484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7041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21CBF9A5-9149-7282-7B82-43D7C0CF8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046" y="1330998"/>
            <a:ext cx="7012708" cy="5261586"/>
          </a:xfrm>
          <a:prstGeom prst="rect">
            <a:avLst/>
          </a:prstGeom>
        </p:spPr>
      </p:pic>
    </p:spTree>
    <p:extLst>
      <p:ext uri="{BB962C8B-B14F-4D97-AF65-F5344CB8AC3E}">
        <p14:creationId xmlns:p14="http://schemas.microsoft.com/office/powerpoint/2010/main" val="77789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971600" y="1856839"/>
            <a:ext cx="8172400"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瓶装液化石油气使用调压器应符合</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瓶装液化石油气调压器</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a:t>
            </a:r>
            <a:r>
              <a:rPr lang="en-US" altLang="zh-CN" sz="1600" b="0" i="0" dirty="0">
                <a:solidFill>
                  <a:srgbClr val="3B3232"/>
                </a:solidFill>
                <a:effectLst/>
                <a:latin typeface="微软雅黑" panose="020B0503020204020204" pitchFamily="34" charset="-122"/>
                <a:ea typeface="微软雅黑" panose="020B0503020204020204" pitchFamily="34" charset="-122"/>
              </a:rPr>
              <a:t>GB35844—2018</a:t>
            </a:r>
            <a:r>
              <a:rPr lang="zh-CN" altLang="en-US" sz="1600" b="0" i="0" dirty="0">
                <a:solidFill>
                  <a:srgbClr val="3B3232"/>
                </a:solidFill>
                <a:effectLst/>
                <a:latin typeface="微软雅黑" panose="020B0503020204020204" pitchFamily="34" charset="-122"/>
                <a:ea typeface="微软雅黑" panose="020B0503020204020204" pitchFamily="34" charset="-122"/>
              </a:rPr>
              <a:t>）的相关要求。</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定期更换减压阀，具体以产品说明书上规定的时限为准（一般</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3~8</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家用调压器出气口应采用螺纹连接或软管连接，商用调压器出气口应采用螺纹连接。</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家用调压器出气口为软管接头时应设置过流切断安全装置。</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0" fontAlgn="base" hangingPunct="0">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6B7F9482-9D0F-935B-DDFA-8F8396BC450D}"/>
              </a:ext>
            </a:extLst>
          </p:cNvPr>
          <p:cNvPicPr>
            <a:picLocks noChangeAspect="1"/>
          </p:cNvPicPr>
          <p:nvPr/>
        </p:nvPicPr>
        <p:blipFill>
          <a:blip r:embed="rId2"/>
          <a:stretch>
            <a:fillRect/>
          </a:stretch>
        </p:blipFill>
        <p:spPr>
          <a:xfrm>
            <a:off x="1143174" y="3861048"/>
            <a:ext cx="7971211" cy="2034716"/>
          </a:xfrm>
          <a:prstGeom prst="rect">
            <a:avLst/>
          </a:prstGeom>
        </p:spPr>
      </p:pic>
    </p:spTree>
    <p:extLst>
      <p:ext uri="{BB962C8B-B14F-4D97-AF65-F5344CB8AC3E}">
        <p14:creationId xmlns:p14="http://schemas.microsoft.com/office/powerpoint/2010/main" val="315327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971600" y="1856839"/>
            <a:ext cx="8172400"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瓶装液化石油气使用调压器应符合</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瓶装液化石油气调压器</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a:t>
            </a:r>
            <a:r>
              <a:rPr lang="en-US" altLang="zh-CN" sz="1600" b="0" i="0" dirty="0">
                <a:solidFill>
                  <a:srgbClr val="3B3232"/>
                </a:solidFill>
                <a:effectLst/>
                <a:latin typeface="微软雅黑" panose="020B0503020204020204" pitchFamily="34" charset="-122"/>
                <a:ea typeface="微软雅黑" panose="020B0503020204020204" pitchFamily="34" charset="-122"/>
              </a:rPr>
              <a:t>GB35844—2018</a:t>
            </a:r>
            <a:r>
              <a:rPr lang="zh-CN" altLang="en-US" sz="1600" b="0" i="0" dirty="0">
                <a:solidFill>
                  <a:srgbClr val="3B3232"/>
                </a:solidFill>
                <a:effectLst/>
                <a:latin typeface="微软雅黑" panose="020B0503020204020204" pitchFamily="34" charset="-122"/>
                <a:ea typeface="微软雅黑" panose="020B0503020204020204" pitchFamily="34" charset="-122"/>
              </a:rPr>
              <a:t>）的相关要求。</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定期更换减压阀，具体以产品说明书上规定的时限为准（一般</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3~8</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家用调压器出气口应采用螺纹连接或软管连接，商用调压器出气口应采用螺纹连接。</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家用调压器出气口为软管接头时应设置过流切断安全装置。</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0" fontAlgn="base" hangingPunct="0">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6B7F9482-9D0F-935B-DDFA-8F8396BC450D}"/>
              </a:ext>
            </a:extLst>
          </p:cNvPr>
          <p:cNvPicPr>
            <a:picLocks noChangeAspect="1"/>
          </p:cNvPicPr>
          <p:nvPr/>
        </p:nvPicPr>
        <p:blipFill>
          <a:blip r:embed="rId2"/>
          <a:stretch>
            <a:fillRect/>
          </a:stretch>
        </p:blipFill>
        <p:spPr>
          <a:xfrm>
            <a:off x="1143174" y="3861048"/>
            <a:ext cx="7971211" cy="2034716"/>
          </a:xfrm>
          <a:prstGeom prst="rect">
            <a:avLst/>
          </a:prstGeom>
        </p:spPr>
      </p:pic>
    </p:spTree>
    <p:extLst>
      <p:ext uri="{BB962C8B-B14F-4D97-AF65-F5344CB8AC3E}">
        <p14:creationId xmlns:p14="http://schemas.microsoft.com/office/powerpoint/2010/main" val="18810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971600" y="1856839"/>
            <a:ext cx="8172400"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eaLnBrk="0" fontAlgn="base" hangingPunct="0">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F8678ABE-7F5E-4FBA-265E-BA785351B149}"/>
              </a:ext>
            </a:extLst>
          </p:cNvPr>
          <p:cNvPicPr>
            <a:picLocks noChangeAspect="1"/>
          </p:cNvPicPr>
          <p:nvPr/>
        </p:nvPicPr>
        <p:blipFill>
          <a:blip r:embed="rId2"/>
          <a:stretch>
            <a:fillRect/>
          </a:stretch>
        </p:blipFill>
        <p:spPr>
          <a:xfrm>
            <a:off x="1586145" y="1988245"/>
            <a:ext cx="6488494" cy="3973643"/>
          </a:xfrm>
          <a:prstGeom prst="rect">
            <a:avLst/>
          </a:prstGeom>
        </p:spPr>
      </p:pic>
    </p:spTree>
    <p:extLst>
      <p:ext uri="{BB962C8B-B14F-4D97-AF65-F5344CB8AC3E}">
        <p14:creationId xmlns:p14="http://schemas.microsoft.com/office/powerpoint/2010/main" val="237816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6" name="圆角矩形 5"/>
          <p:cNvSpPr/>
          <p:nvPr/>
        </p:nvSpPr>
        <p:spPr>
          <a:xfrm>
            <a:off x="1075620" y="1856839"/>
            <a:ext cx="7960876"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endParaRPr lang="en-US" altLang="zh-CN" sz="1600" b="1" i="0" dirty="0">
              <a:solidFill>
                <a:srgbClr val="231815"/>
              </a:solidFill>
              <a:effectLst/>
              <a:latin typeface="宋体" panose="02010600030101010101" pitchFamily="2" charset="-122"/>
              <a:ea typeface="宋体" panose="02010600030101010101" pitchFamily="2" charset="-122"/>
            </a:endParaRPr>
          </a:p>
          <a:p>
            <a:pPr lvl="0" indent="304800" eaLnBrk="0" fontAlgn="base" hangingPunct="0">
              <a:lnSpc>
                <a:spcPct val="150000"/>
              </a:lnSpc>
              <a:spcBef>
                <a:spcPct val="0"/>
              </a:spcBef>
              <a:spcAft>
                <a:spcPct val="0"/>
              </a:spcAft>
            </a:pPr>
            <a:r>
              <a:rPr lang="zh-CN" altLang="en-US" sz="1600" b="1" i="0" dirty="0">
                <a:solidFill>
                  <a:srgbClr val="231815"/>
                </a:solidFill>
                <a:effectLst/>
                <a:latin typeface="宋体" panose="02010600030101010101" pitchFamily="2" charset="-122"/>
                <a:ea typeface="宋体" panose="02010600030101010101" pitchFamily="2" charset="-122"/>
              </a:rPr>
              <a:t>严禁使用可调式减压阀</a:t>
            </a:r>
            <a:endParaRPr lang="zh-CN" altLang="zh-CN" sz="1600" b="1"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9331EE1-E4A8-7473-FBA0-51AC5B470CAF}"/>
              </a:ext>
            </a:extLst>
          </p:cNvPr>
          <p:cNvPicPr>
            <a:picLocks noChangeAspect="1"/>
          </p:cNvPicPr>
          <p:nvPr/>
        </p:nvPicPr>
        <p:blipFill>
          <a:blip r:embed="rId2"/>
          <a:stretch>
            <a:fillRect/>
          </a:stretch>
        </p:blipFill>
        <p:spPr>
          <a:xfrm>
            <a:off x="5542366" y="1321711"/>
            <a:ext cx="3403649" cy="2368344"/>
          </a:xfrm>
          <a:prstGeom prst="rect">
            <a:avLst/>
          </a:prstGeom>
        </p:spPr>
      </p:pic>
      <p:pic>
        <p:nvPicPr>
          <p:cNvPr id="2" name="图片 1">
            <a:extLst>
              <a:ext uri="{FF2B5EF4-FFF2-40B4-BE49-F238E27FC236}">
                <a16:creationId xmlns:a16="http://schemas.microsoft.com/office/drawing/2014/main" id="{99D7FA34-D5C0-660B-5BD0-7E1C275B2034}"/>
              </a:ext>
            </a:extLst>
          </p:cNvPr>
          <p:cNvPicPr>
            <a:picLocks noChangeAspect="1"/>
          </p:cNvPicPr>
          <p:nvPr/>
        </p:nvPicPr>
        <p:blipFill>
          <a:blip r:embed="rId3"/>
          <a:stretch>
            <a:fillRect/>
          </a:stretch>
        </p:blipFill>
        <p:spPr>
          <a:xfrm>
            <a:off x="1174318" y="3156123"/>
            <a:ext cx="4206515" cy="2414427"/>
          </a:xfrm>
          <a:prstGeom prst="rect">
            <a:avLst/>
          </a:prstGeom>
        </p:spPr>
      </p:pic>
      <p:sp>
        <p:nvSpPr>
          <p:cNvPr id="14" name="Line 10">
            <a:extLst>
              <a:ext uri="{FF2B5EF4-FFF2-40B4-BE49-F238E27FC236}">
                <a16:creationId xmlns:a16="http://schemas.microsoft.com/office/drawing/2014/main" id="{9945570D-FD92-14D3-0669-9B42447E07BA}"/>
              </a:ext>
            </a:extLst>
          </p:cNvPr>
          <p:cNvSpPr>
            <a:spLocks noChangeShapeType="1"/>
          </p:cNvSpPr>
          <p:nvPr/>
        </p:nvSpPr>
        <p:spPr bwMode="auto">
          <a:xfrm>
            <a:off x="2760137" y="5132096"/>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 name="Line 11">
            <a:extLst>
              <a:ext uri="{FF2B5EF4-FFF2-40B4-BE49-F238E27FC236}">
                <a16:creationId xmlns:a16="http://schemas.microsoft.com/office/drawing/2014/main" id="{B696C680-2426-B76B-E5B4-94CE5C1B5DF3}"/>
              </a:ext>
            </a:extLst>
          </p:cNvPr>
          <p:cNvSpPr>
            <a:spLocks noChangeShapeType="1"/>
          </p:cNvSpPr>
          <p:nvPr/>
        </p:nvSpPr>
        <p:spPr bwMode="auto">
          <a:xfrm flipV="1">
            <a:off x="3092300" y="4806882"/>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8" name="图片 7">
            <a:extLst>
              <a:ext uri="{FF2B5EF4-FFF2-40B4-BE49-F238E27FC236}">
                <a16:creationId xmlns:a16="http://schemas.microsoft.com/office/drawing/2014/main" id="{F7664DD2-9004-D6B4-24EC-80C126608CDB}"/>
              </a:ext>
            </a:extLst>
          </p:cNvPr>
          <p:cNvPicPr>
            <a:picLocks noChangeAspect="1"/>
          </p:cNvPicPr>
          <p:nvPr/>
        </p:nvPicPr>
        <p:blipFill>
          <a:blip r:embed="rId4"/>
          <a:stretch>
            <a:fillRect/>
          </a:stretch>
        </p:blipFill>
        <p:spPr>
          <a:xfrm>
            <a:off x="5547032" y="3701820"/>
            <a:ext cx="3403649" cy="2427367"/>
          </a:xfrm>
          <a:prstGeom prst="rect">
            <a:avLst/>
          </a:prstGeom>
        </p:spPr>
      </p:pic>
      <p:grpSp>
        <p:nvGrpSpPr>
          <p:cNvPr id="11" name="组合 10">
            <a:extLst>
              <a:ext uri="{FF2B5EF4-FFF2-40B4-BE49-F238E27FC236}">
                <a16:creationId xmlns:a16="http://schemas.microsoft.com/office/drawing/2014/main" id="{4FD52753-DAB0-20A1-B44B-BB20D5AD20C8}"/>
              </a:ext>
            </a:extLst>
          </p:cNvPr>
          <p:cNvGrpSpPr/>
          <p:nvPr/>
        </p:nvGrpSpPr>
        <p:grpSpPr bwMode="auto">
          <a:xfrm>
            <a:off x="6646058" y="3146802"/>
            <a:ext cx="948741" cy="1008818"/>
            <a:chOff x="7071682" y="7026806"/>
            <a:chExt cx="1894149" cy="2010742"/>
          </a:xfrm>
        </p:grpSpPr>
        <p:sp>
          <p:nvSpPr>
            <p:cNvPr id="12" name="Line 12">
              <a:extLst>
                <a:ext uri="{FF2B5EF4-FFF2-40B4-BE49-F238E27FC236}">
                  <a16:creationId xmlns:a16="http://schemas.microsoft.com/office/drawing/2014/main" id="{7B7AA9FA-1288-7868-E57A-91BEC1777462}"/>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4E89EF67-FA8E-55B0-ECF1-E3B4076211D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47738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椭圆 80"/>
          <p:cNvSpPr/>
          <p:nvPr/>
        </p:nvSpPr>
        <p:spPr>
          <a:xfrm>
            <a:off x="2792991" y="2821671"/>
            <a:ext cx="1130300" cy="1130300"/>
          </a:xfrm>
          <a:prstGeom prst="ellipse">
            <a:avLst/>
          </a:prstGeom>
          <a:solidFill>
            <a:schemeClr val="accent1"/>
          </a:solidFill>
          <a:ln w="25400" cap="flat" cmpd="sng" algn="ctr">
            <a:noFill/>
            <a:prstDash val="solid"/>
          </a:ln>
          <a:effectLst/>
        </p:spPr>
        <p:txBody>
          <a:bodyPr anchor="ctr"/>
          <a:lstStyle/>
          <a:p>
            <a:pPr algn="ctr" eaLnBrk="1" hangingPunct="1">
              <a:spcBef>
                <a:spcPts val="0"/>
              </a:spcBef>
              <a:spcAft>
                <a:spcPts val="0"/>
              </a:spcAft>
              <a:defRPr/>
            </a:pPr>
            <a:endParaRPr lang="en-US" kern="0">
              <a:solidFill>
                <a:sysClr val="window" lastClr="FFFFFF"/>
              </a:solidFill>
              <a:latin typeface="Calibri" panose="020F0502020204030204"/>
              <a:ea typeface="+mn-ea"/>
            </a:endParaRPr>
          </a:p>
        </p:txBody>
      </p:sp>
      <p:sp>
        <p:nvSpPr>
          <p:cNvPr id="19" name="任意多边形 18"/>
          <p:cNvSpPr/>
          <p:nvPr/>
        </p:nvSpPr>
        <p:spPr>
          <a:xfrm>
            <a:off x="2891416" y="2889935"/>
            <a:ext cx="4552652" cy="1000131"/>
          </a:xfrm>
          <a:custGeom>
            <a:avLst/>
            <a:gdLst>
              <a:gd name="connsiteX0" fmla="*/ 467207 w 3950305"/>
              <a:gd name="connsiteY0" fmla="*/ 0 h 934414"/>
              <a:gd name="connsiteX1" fmla="*/ 854622 w 3950305"/>
              <a:gd name="connsiteY1" fmla="*/ 205987 h 934414"/>
              <a:gd name="connsiteX2" fmla="*/ 869606 w 3950305"/>
              <a:gd name="connsiteY2" fmla="*/ 233593 h 934414"/>
              <a:gd name="connsiteX3" fmla="*/ 3693130 w 3950305"/>
              <a:gd name="connsiteY3" fmla="*/ 233593 h 934414"/>
              <a:gd name="connsiteX4" fmla="*/ 3693130 w 3950305"/>
              <a:gd name="connsiteY4" fmla="*/ 235392 h 934414"/>
              <a:gd name="connsiteX5" fmla="*/ 3737355 w 3950305"/>
              <a:gd name="connsiteY5" fmla="*/ 239851 h 934414"/>
              <a:gd name="connsiteX6" fmla="*/ 3950305 w 3950305"/>
              <a:gd name="connsiteY6" fmla="*/ 501132 h 934414"/>
              <a:gd name="connsiteX7" fmla="*/ 3683605 w 3950305"/>
              <a:gd name="connsiteY7" fmla="*/ 767832 h 934414"/>
              <a:gd name="connsiteX8" fmla="*/ 3661074 w 3950305"/>
              <a:gd name="connsiteY8" fmla="*/ 765561 h 934414"/>
              <a:gd name="connsiteX9" fmla="*/ 3602549 w 3950305"/>
              <a:gd name="connsiteY9" fmla="*/ 766473 h 934414"/>
              <a:gd name="connsiteX10" fmla="*/ 1029210 w 3950305"/>
              <a:gd name="connsiteY10" fmla="*/ 789661 h 934414"/>
              <a:gd name="connsiteX11" fmla="*/ 799632 w 3950305"/>
              <a:gd name="connsiteY11" fmla="*/ 795075 h 934414"/>
              <a:gd name="connsiteX12" fmla="*/ 797572 w 3950305"/>
              <a:gd name="connsiteY12" fmla="*/ 797572 h 934414"/>
              <a:gd name="connsiteX13" fmla="*/ 467207 w 3950305"/>
              <a:gd name="connsiteY13" fmla="*/ 934414 h 934414"/>
              <a:gd name="connsiteX14" fmla="*/ 0 w 3950305"/>
              <a:gd name="connsiteY14" fmla="*/ 467207 h 934414"/>
              <a:gd name="connsiteX15" fmla="*/ 467207 w 3950305"/>
              <a:gd name="connsiteY15" fmla="*/ 0 h 9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0305" h="934414">
                <a:moveTo>
                  <a:pt x="467207" y="0"/>
                </a:moveTo>
                <a:cubicBezTo>
                  <a:pt x="628477" y="0"/>
                  <a:pt x="770662" y="81709"/>
                  <a:pt x="854622" y="205987"/>
                </a:cubicBezTo>
                <a:lnTo>
                  <a:pt x="869606" y="233593"/>
                </a:lnTo>
                <a:lnTo>
                  <a:pt x="3693130" y="233593"/>
                </a:lnTo>
                <a:lnTo>
                  <a:pt x="3693130" y="235392"/>
                </a:lnTo>
                <a:lnTo>
                  <a:pt x="3737355" y="239851"/>
                </a:lnTo>
                <a:cubicBezTo>
                  <a:pt x="3858885" y="264719"/>
                  <a:pt x="3950305" y="372250"/>
                  <a:pt x="3950305" y="501132"/>
                </a:cubicBezTo>
                <a:cubicBezTo>
                  <a:pt x="3950305" y="648426"/>
                  <a:pt x="3830899" y="767832"/>
                  <a:pt x="3683605" y="767832"/>
                </a:cubicBezTo>
                <a:lnTo>
                  <a:pt x="3661074" y="765561"/>
                </a:lnTo>
                <a:lnTo>
                  <a:pt x="3602549" y="766473"/>
                </a:lnTo>
                <a:cubicBezTo>
                  <a:pt x="3068037" y="773322"/>
                  <a:pt x="1735458" y="776777"/>
                  <a:pt x="1029210" y="789661"/>
                </a:cubicBezTo>
                <a:lnTo>
                  <a:pt x="799632" y="795075"/>
                </a:lnTo>
                <a:lnTo>
                  <a:pt x="797572" y="797572"/>
                </a:lnTo>
                <a:cubicBezTo>
                  <a:pt x="713024" y="882120"/>
                  <a:pt x="596223" y="934414"/>
                  <a:pt x="467207" y="934414"/>
                </a:cubicBezTo>
                <a:cubicBezTo>
                  <a:pt x="209176" y="934414"/>
                  <a:pt x="0" y="725238"/>
                  <a:pt x="0" y="467207"/>
                </a:cubicBezTo>
                <a:cubicBezTo>
                  <a:pt x="0" y="209176"/>
                  <a:pt x="209176" y="0"/>
                  <a:pt x="467207" y="0"/>
                </a:cubicBezTo>
                <a:close/>
              </a:path>
            </a:pathLst>
          </a:custGeom>
          <a:solidFill>
            <a:schemeClr val="accent1">
              <a:lumMod val="20000"/>
              <a:lumOff val="80000"/>
            </a:schemeClr>
          </a:solidFill>
          <a:ln w="25400" cap="flat" cmpd="sng" algn="ctr">
            <a:noFill/>
            <a:prstDash val="solid"/>
          </a:ln>
          <a:effectLst/>
        </p:spPr>
        <p:txBody>
          <a:bodyPr lIns="936000" tIns="36000" rIns="0" bIns="0" anchor="ctr"/>
          <a:lstStyle/>
          <a:p>
            <a:pPr algn="ctr">
              <a:defRPr/>
            </a:pPr>
            <a:r>
              <a:rPr lang="zh-CN" altLang="en-US" b="1" kern="0" dirty="0">
                <a:solidFill>
                  <a:schemeClr val="accent5">
                    <a:lumMod val="50000"/>
                  </a:schemeClr>
                </a:solidFill>
                <a:latin typeface="+mn-ea"/>
              </a:rPr>
              <a:t>居民用户液化石油气安全知识</a:t>
            </a:r>
          </a:p>
        </p:txBody>
      </p:sp>
      <p:sp>
        <p:nvSpPr>
          <p:cNvPr id="83" name="椭圆 82"/>
          <p:cNvSpPr/>
          <p:nvPr/>
        </p:nvSpPr>
        <p:spPr>
          <a:xfrm>
            <a:off x="2964441" y="2993121"/>
            <a:ext cx="787400" cy="787400"/>
          </a:xfrm>
          <a:prstGeom prst="ellipse">
            <a:avLst/>
          </a:prstGeom>
          <a:solidFill>
            <a:srgbClr val="FFFFFF"/>
          </a:solidFill>
          <a:ln w="25400" cap="flat" cmpd="sng" algn="ctr">
            <a:noFill/>
            <a:prstDash val="solid"/>
          </a:ln>
          <a:effectLst/>
        </p:spPr>
        <p:txBody>
          <a:bodyPr tIns="72000" bIns="108000" anchor="ctr"/>
          <a:lstStyle/>
          <a:p>
            <a:pPr algn="ctr" eaLnBrk="1" hangingPunct="1"/>
            <a:r>
              <a:rPr lang="zh-CN" altLang="en-US" sz="3200" b="1" dirty="0">
                <a:solidFill>
                  <a:schemeClr val="accent2">
                    <a:lumMod val="75000"/>
                  </a:schemeClr>
                </a:solidFill>
                <a:latin typeface="Arial Rounded MT Bold" panose="020F0704030504030204" pitchFamily="34" charset="0"/>
                <a:ea typeface="微软雅黑" panose="020B0503020204020204" pitchFamily="34" charset="-122"/>
                <a:cs typeface="Times New Roman" panose="02020603050405020304" pitchFamily="18" charset="0"/>
              </a:rPr>
              <a:t>二</a:t>
            </a:r>
            <a:endParaRPr lang="en-US" altLang="zh-CN" sz="3200" b="1" dirty="0">
              <a:solidFill>
                <a:schemeClr val="accent2">
                  <a:lumMod val="75000"/>
                </a:schemeClr>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3086" name="文本框 31"/>
          <p:cNvSpPr txBox="1">
            <a:spLocks noChangeArrowheads="1"/>
          </p:cNvSpPr>
          <p:nvPr/>
        </p:nvSpPr>
        <p:spPr bwMode="auto">
          <a:xfrm>
            <a:off x="1519238" y="1676411"/>
            <a:ext cx="800100" cy="2457450"/>
          </a:xfrm>
          <a:prstGeom prst="rect">
            <a:avLst/>
          </a:prstGeom>
          <a:noFill/>
          <a:ln w="9525">
            <a:noFill/>
            <a:miter lim="800000"/>
          </a:ln>
        </p:spPr>
        <p:txBody>
          <a:bodyPr vert="eaVert">
            <a:spAutoFit/>
          </a:bodyPr>
          <a:lstStyle/>
          <a:p>
            <a:r>
              <a:rPr lang="en-US" altLang="zh-CN" sz="4000">
                <a:solidFill>
                  <a:srgbClr val="F0F0F0"/>
                </a:solidFill>
                <a:latin typeface="微软雅黑" panose="020B0503020204020204" pitchFamily="34" charset="-122"/>
                <a:ea typeface="微软雅黑" panose="020B0503020204020204" pitchFamily="34" charset="-122"/>
              </a:rPr>
              <a:t>Contents</a:t>
            </a:r>
          </a:p>
        </p:txBody>
      </p:sp>
      <p:sp>
        <p:nvSpPr>
          <p:cNvPr id="33" name="椭圆 32"/>
          <p:cNvSpPr/>
          <p:nvPr/>
        </p:nvSpPr>
        <p:spPr>
          <a:xfrm>
            <a:off x="1316038" y="706448"/>
            <a:ext cx="869950" cy="86995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800" b="1" dirty="0">
                <a:solidFill>
                  <a:schemeClr val="accent1"/>
                </a:solidFill>
              </a:rPr>
              <a:t>目</a:t>
            </a:r>
          </a:p>
        </p:txBody>
      </p:sp>
      <p:sp>
        <p:nvSpPr>
          <p:cNvPr id="34" name="椭圆 33"/>
          <p:cNvSpPr/>
          <p:nvPr/>
        </p:nvSpPr>
        <p:spPr>
          <a:xfrm>
            <a:off x="1033463" y="1385898"/>
            <a:ext cx="682625" cy="682625"/>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400" b="1" dirty="0">
                <a:solidFill>
                  <a:schemeClr val="accent1"/>
                </a:solidFill>
              </a:rPr>
              <a:t>录</a:t>
            </a:r>
          </a:p>
        </p:txBody>
      </p:sp>
      <p:sp>
        <p:nvSpPr>
          <p:cNvPr id="17" name="椭圆 16"/>
          <p:cNvSpPr/>
          <p:nvPr/>
        </p:nvSpPr>
        <p:spPr>
          <a:xfrm>
            <a:off x="3376538" y="1350059"/>
            <a:ext cx="1130300" cy="1131888"/>
          </a:xfrm>
          <a:prstGeom prst="ellipse">
            <a:avLst/>
          </a:prstGeom>
          <a:solidFill>
            <a:schemeClr val="accent5">
              <a:lumMod val="75000"/>
            </a:schemeClr>
          </a:solidFill>
          <a:ln w="25400" cap="flat" cmpd="sng" algn="ctr">
            <a:solidFill>
              <a:schemeClr val="accent5">
                <a:lumMod val="75000"/>
              </a:schemeClr>
            </a:solidFill>
            <a:prstDash val="solid"/>
          </a:ln>
          <a:effectLst/>
        </p:spPr>
        <p:txBody>
          <a:bodyPr anchor="ctr"/>
          <a:lstStyle/>
          <a:p>
            <a:pPr algn="ctr" eaLnBrk="1" hangingPunct="1">
              <a:spcBef>
                <a:spcPts val="0"/>
              </a:spcBef>
              <a:spcAft>
                <a:spcPts val="0"/>
              </a:spcAft>
              <a:defRPr/>
            </a:pPr>
            <a:endParaRPr lang="en-US" sz="1600" kern="0">
              <a:solidFill>
                <a:sysClr val="window" lastClr="FFFFFF"/>
              </a:solidFill>
              <a:latin typeface="Calibri" panose="020F0502020204030204"/>
              <a:ea typeface="+mn-ea"/>
            </a:endParaRPr>
          </a:p>
        </p:txBody>
      </p:sp>
      <p:sp>
        <p:nvSpPr>
          <p:cNvPr id="21" name="任意多边形 20"/>
          <p:cNvSpPr/>
          <p:nvPr/>
        </p:nvSpPr>
        <p:spPr>
          <a:xfrm>
            <a:off x="3474963" y="1440547"/>
            <a:ext cx="4635574" cy="935037"/>
          </a:xfrm>
          <a:custGeom>
            <a:avLst/>
            <a:gdLst>
              <a:gd name="connsiteX0" fmla="*/ 467207 w 3950305"/>
              <a:gd name="connsiteY0" fmla="*/ 0 h 934414"/>
              <a:gd name="connsiteX1" fmla="*/ 854622 w 3950305"/>
              <a:gd name="connsiteY1" fmla="*/ 205987 h 934414"/>
              <a:gd name="connsiteX2" fmla="*/ 869606 w 3950305"/>
              <a:gd name="connsiteY2" fmla="*/ 233593 h 934414"/>
              <a:gd name="connsiteX3" fmla="*/ 3693130 w 3950305"/>
              <a:gd name="connsiteY3" fmla="*/ 233593 h 934414"/>
              <a:gd name="connsiteX4" fmla="*/ 3693130 w 3950305"/>
              <a:gd name="connsiteY4" fmla="*/ 235392 h 934414"/>
              <a:gd name="connsiteX5" fmla="*/ 3737355 w 3950305"/>
              <a:gd name="connsiteY5" fmla="*/ 239851 h 934414"/>
              <a:gd name="connsiteX6" fmla="*/ 3950305 w 3950305"/>
              <a:gd name="connsiteY6" fmla="*/ 501132 h 934414"/>
              <a:gd name="connsiteX7" fmla="*/ 3683605 w 3950305"/>
              <a:gd name="connsiteY7" fmla="*/ 767832 h 934414"/>
              <a:gd name="connsiteX8" fmla="*/ 3661074 w 3950305"/>
              <a:gd name="connsiteY8" fmla="*/ 765561 h 934414"/>
              <a:gd name="connsiteX9" fmla="*/ 3602549 w 3950305"/>
              <a:gd name="connsiteY9" fmla="*/ 766473 h 934414"/>
              <a:gd name="connsiteX10" fmla="*/ 1029210 w 3950305"/>
              <a:gd name="connsiteY10" fmla="*/ 789661 h 934414"/>
              <a:gd name="connsiteX11" fmla="*/ 799632 w 3950305"/>
              <a:gd name="connsiteY11" fmla="*/ 795075 h 934414"/>
              <a:gd name="connsiteX12" fmla="*/ 797572 w 3950305"/>
              <a:gd name="connsiteY12" fmla="*/ 797572 h 934414"/>
              <a:gd name="connsiteX13" fmla="*/ 467207 w 3950305"/>
              <a:gd name="connsiteY13" fmla="*/ 934414 h 934414"/>
              <a:gd name="connsiteX14" fmla="*/ 0 w 3950305"/>
              <a:gd name="connsiteY14" fmla="*/ 467207 h 934414"/>
              <a:gd name="connsiteX15" fmla="*/ 467207 w 3950305"/>
              <a:gd name="connsiteY15" fmla="*/ 0 h 9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0305" h="934414">
                <a:moveTo>
                  <a:pt x="467207" y="0"/>
                </a:moveTo>
                <a:cubicBezTo>
                  <a:pt x="628477" y="0"/>
                  <a:pt x="770662" y="81709"/>
                  <a:pt x="854622" y="205987"/>
                </a:cubicBezTo>
                <a:lnTo>
                  <a:pt x="869606" y="233593"/>
                </a:lnTo>
                <a:lnTo>
                  <a:pt x="3693130" y="233593"/>
                </a:lnTo>
                <a:lnTo>
                  <a:pt x="3693130" y="235392"/>
                </a:lnTo>
                <a:lnTo>
                  <a:pt x="3737355" y="239851"/>
                </a:lnTo>
                <a:cubicBezTo>
                  <a:pt x="3858885" y="264719"/>
                  <a:pt x="3950305" y="372250"/>
                  <a:pt x="3950305" y="501132"/>
                </a:cubicBezTo>
                <a:cubicBezTo>
                  <a:pt x="3950305" y="648426"/>
                  <a:pt x="3830899" y="767832"/>
                  <a:pt x="3683605" y="767832"/>
                </a:cubicBezTo>
                <a:lnTo>
                  <a:pt x="3661074" y="765561"/>
                </a:lnTo>
                <a:lnTo>
                  <a:pt x="3602549" y="766473"/>
                </a:lnTo>
                <a:cubicBezTo>
                  <a:pt x="3068037" y="773322"/>
                  <a:pt x="1735458" y="776777"/>
                  <a:pt x="1029210" y="789661"/>
                </a:cubicBezTo>
                <a:lnTo>
                  <a:pt x="799632" y="795075"/>
                </a:lnTo>
                <a:lnTo>
                  <a:pt x="797572" y="797572"/>
                </a:lnTo>
                <a:cubicBezTo>
                  <a:pt x="713024" y="882120"/>
                  <a:pt x="596223" y="934414"/>
                  <a:pt x="467207" y="934414"/>
                </a:cubicBezTo>
                <a:cubicBezTo>
                  <a:pt x="209176" y="934414"/>
                  <a:pt x="0" y="725238"/>
                  <a:pt x="0" y="467207"/>
                </a:cubicBezTo>
                <a:cubicBezTo>
                  <a:pt x="0" y="209176"/>
                  <a:pt x="209176" y="0"/>
                  <a:pt x="467207" y="0"/>
                </a:cubicBezTo>
                <a:close/>
              </a:path>
            </a:pathLst>
          </a:custGeom>
          <a:solidFill>
            <a:schemeClr val="accent5">
              <a:lumMod val="60000"/>
              <a:lumOff val="40000"/>
            </a:schemeClr>
          </a:solidFill>
          <a:ln w="25400" cap="flat" cmpd="sng" algn="ctr">
            <a:noFill/>
            <a:prstDash val="solid"/>
          </a:ln>
          <a:effectLst/>
        </p:spPr>
        <p:txBody>
          <a:bodyPr lIns="936000" tIns="36000" rIns="0" bIns="0" anchor="ctr"/>
          <a:lstStyle/>
          <a:p>
            <a:pPr algn="ctr">
              <a:defRPr/>
            </a:pPr>
            <a:r>
              <a:rPr lang="zh-CN" altLang="en-US" b="1" kern="0" dirty="0">
                <a:solidFill>
                  <a:schemeClr val="accent5">
                    <a:lumMod val="50000"/>
                  </a:schemeClr>
                </a:solidFill>
                <a:latin typeface="+mn-ea"/>
              </a:rPr>
              <a:t>燃气基础知识</a:t>
            </a:r>
          </a:p>
        </p:txBody>
      </p:sp>
      <p:sp>
        <p:nvSpPr>
          <p:cNvPr id="22" name="椭圆 21"/>
          <p:cNvSpPr/>
          <p:nvPr/>
        </p:nvSpPr>
        <p:spPr>
          <a:xfrm>
            <a:off x="3547988" y="1523097"/>
            <a:ext cx="787400" cy="785812"/>
          </a:xfrm>
          <a:prstGeom prst="ellipse">
            <a:avLst/>
          </a:prstGeom>
          <a:solidFill>
            <a:srgbClr val="FFFFFF"/>
          </a:solidFill>
          <a:ln w="25400" cap="flat" cmpd="sng" algn="ctr">
            <a:noFill/>
            <a:prstDash val="solid"/>
          </a:ln>
          <a:effectLst/>
        </p:spPr>
        <p:txBody>
          <a:bodyPr tIns="72000" bIns="108000" anchor="ctr"/>
          <a:lstStyle/>
          <a:p>
            <a:pPr algn="ctr" eaLnBrk="1" hangingPunct="1"/>
            <a:r>
              <a:rPr lang="zh-CN" altLang="en-US" sz="3200" b="1" dirty="0">
                <a:solidFill>
                  <a:srgbClr val="2E75B6"/>
                </a:solidFill>
                <a:latin typeface="Arial Rounded MT Bold" panose="020F0704030504030204" pitchFamily="34" charset="0"/>
                <a:ea typeface="微软雅黑" panose="020B0503020204020204" pitchFamily="34" charset="-122"/>
                <a:cs typeface="Times New Roman" panose="02020603050405020304" pitchFamily="18" charset="0"/>
              </a:rPr>
              <a:t>一</a:t>
            </a:r>
            <a:endParaRPr lang="en-US" altLang="zh-CN" sz="3200" b="1" dirty="0">
              <a:solidFill>
                <a:srgbClr val="2E75B6"/>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23" name="椭圆 22"/>
          <p:cNvSpPr/>
          <p:nvPr/>
        </p:nvSpPr>
        <p:spPr>
          <a:xfrm>
            <a:off x="3449563" y="4240005"/>
            <a:ext cx="1130300" cy="1131888"/>
          </a:xfrm>
          <a:prstGeom prst="ellipse">
            <a:avLst/>
          </a:prstGeom>
          <a:solidFill>
            <a:schemeClr val="accent5">
              <a:lumMod val="75000"/>
            </a:schemeClr>
          </a:solidFill>
          <a:ln w="25400" cap="flat" cmpd="sng" algn="ctr">
            <a:solidFill>
              <a:schemeClr val="accent5">
                <a:lumMod val="75000"/>
              </a:schemeClr>
            </a:solidFill>
            <a:prstDash val="solid"/>
          </a:ln>
          <a:effectLst/>
        </p:spPr>
        <p:txBody>
          <a:bodyPr anchor="ctr"/>
          <a:lstStyle/>
          <a:p>
            <a:pPr algn="ctr" eaLnBrk="1" hangingPunct="1">
              <a:spcBef>
                <a:spcPts val="0"/>
              </a:spcBef>
              <a:spcAft>
                <a:spcPts val="0"/>
              </a:spcAft>
              <a:defRPr/>
            </a:pPr>
            <a:endParaRPr lang="en-US" sz="1600" kern="0">
              <a:solidFill>
                <a:sysClr val="window" lastClr="FFFFFF"/>
              </a:solidFill>
              <a:latin typeface="Calibri" panose="020F0502020204030204"/>
              <a:ea typeface="+mn-ea"/>
            </a:endParaRPr>
          </a:p>
        </p:txBody>
      </p:sp>
      <p:sp>
        <p:nvSpPr>
          <p:cNvPr id="24" name="任意多边形 20"/>
          <p:cNvSpPr/>
          <p:nvPr/>
        </p:nvSpPr>
        <p:spPr>
          <a:xfrm>
            <a:off x="3547988" y="4330493"/>
            <a:ext cx="4635574" cy="935037"/>
          </a:xfrm>
          <a:custGeom>
            <a:avLst/>
            <a:gdLst>
              <a:gd name="connsiteX0" fmla="*/ 467207 w 3950305"/>
              <a:gd name="connsiteY0" fmla="*/ 0 h 934414"/>
              <a:gd name="connsiteX1" fmla="*/ 854622 w 3950305"/>
              <a:gd name="connsiteY1" fmla="*/ 205987 h 934414"/>
              <a:gd name="connsiteX2" fmla="*/ 869606 w 3950305"/>
              <a:gd name="connsiteY2" fmla="*/ 233593 h 934414"/>
              <a:gd name="connsiteX3" fmla="*/ 3693130 w 3950305"/>
              <a:gd name="connsiteY3" fmla="*/ 233593 h 934414"/>
              <a:gd name="connsiteX4" fmla="*/ 3693130 w 3950305"/>
              <a:gd name="connsiteY4" fmla="*/ 235392 h 934414"/>
              <a:gd name="connsiteX5" fmla="*/ 3737355 w 3950305"/>
              <a:gd name="connsiteY5" fmla="*/ 239851 h 934414"/>
              <a:gd name="connsiteX6" fmla="*/ 3950305 w 3950305"/>
              <a:gd name="connsiteY6" fmla="*/ 501132 h 934414"/>
              <a:gd name="connsiteX7" fmla="*/ 3683605 w 3950305"/>
              <a:gd name="connsiteY7" fmla="*/ 767832 h 934414"/>
              <a:gd name="connsiteX8" fmla="*/ 3661074 w 3950305"/>
              <a:gd name="connsiteY8" fmla="*/ 765561 h 934414"/>
              <a:gd name="connsiteX9" fmla="*/ 3602549 w 3950305"/>
              <a:gd name="connsiteY9" fmla="*/ 766473 h 934414"/>
              <a:gd name="connsiteX10" fmla="*/ 1029210 w 3950305"/>
              <a:gd name="connsiteY10" fmla="*/ 789661 h 934414"/>
              <a:gd name="connsiteX11" fmla="*/ 799632 w 3950305"/>
              <a:gd name="connsiteY11" fmla="*/ 795075 h 934414"/>
              <a:gd name="connsiteX12" fmla="*/ 797572 w 3950305"/>
              <a:gd name="connsiteY12" fmla="*/ 797572 h 934414"/>
              <a:gd name="connsiteX13" fmla="*/ 467207 w 3950305"/>
              <a:gd name="connsiteY13" fmla="*/ 934414 h 934414"/>
              <a:gd name="connsiteX14" fmla="*/ 0 w 3950305"/>
              <a:gd name="connsiteY14" fmla="*/ 467207 h 934414"/>
              <a:gd name="connsiteX15" fmla="*/ 467207 w 3950305"/>
              <a:gd name="connsiteY15" fmla="*/ 0 h 9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0305" h="934414">
                <a:moveTo>
                  <a:pt x="467207" y="0"/>
                </a:moveTo>
                <a:cubicBezTo>
                  <a:pt x="628477" y="0"/>
                  <a:pt x="770662" y="81709"/>
                  <a:pt x="854622" y="205987"/>
                </a:cubicBezTo>
                <a:lnTo>
                  <a:pt x="869606" y="233593"/>
                </a:lnTo>
                <a:lnTo>
                  <a:pt x="3693130" y="233593"/>
                </a:lnTo>
                <a:lnTo>
                  <a:pt x="3693130" y="235392"/>
                </a:lnTo>
                <a:lnTo>
                  <a:pt x="3737355" y="239851"/>
                </a:lnTo>
                <a:cubicBezTo>
                  <a:pt x="3858885" y="264719"/>
                  <a:pt x="3950305" y="372250"/>
                  <a:pt x="3950305" y="501132"/>
                </a:cubicBezTo>
                <a:cubicBezTo>
                  <a:pt x="3950305" y="648426"/>
                  <a:pt x="3830899" y="767832"/>
                  <a:pt x="3683605" y="767832"/>
                </a:cubicBezTo>
                <a:lnTo>
                  <a:pt x="3661074" y="765561"/>
                </a:lnTo>
                <a:lnTo>
                  <a:pt x="3602549" y="766473"/>
                </a:lnTo>
                <a:cubicBezTo>
                  <a:pt x="3068037" y="773322"/>
                  <a:pt x="1735458" y="776777"/>
                  <a:pt x="1029210" y="789661"/>
                </a:cubicBezTo>
                <a:lnTo>
                  <a:pt x="799632" y="795075"/>
                </a:lnTo>
                <a:lnTo>
                  <a:pt x="797572" y="797572"/>
                </a:lnTo>
                <a:cubicBezTo>
                  <a:pt x="713024" y="882120"/>
                  <a:pt x="596223" y="934414"/>
                  <a:pt x="467207" y="934414"/>
                </a:cubicBezTo>
                <a:cubicBezTo>
                  <a:pt x="209176" y="934414"/>
                  <a:pt x="0" y="725238"/>
                  <a:pt x="0" y="467207"/>
                </a:cubicBezTo>
                <a:cubicBezTo>
                  <a:pt x="0" y="209176"/>
                  <a:pt x="209176" y="0"/>
                  <a:pt x="467207" y="0"/>
                </a:cubicBezTo>
                <a:close/>
              </a:path>
            </a:pathLst>
          </a:custGeom>
          <a:solidFill>
            <a:schemeClr val="accent5">
              <a:lumMod val="60000"/>
              <a:lumOff val="40000"/>
            </a:schemeClr>
          </a:solidFill>
          <a:ln w="25400" cap="flat" cmpd="sng" algn="ctr">
            <a:noFill/>
            <a:prstDash val="solid"/>
          </a:ln>
          <a:effectLst/>
        </p:spPr>
        <p:txBody>
          <a:bodyPr lIns="936000" tIns="36000" rIns="0" bIns="0" anchor="ctr"/>
          <a:lstStyle/>
          <a:p>
            <a:pPr algn="ctr">
              <a:defRPr/>
            </a:pPr>
            <a:r>
              <a:rPr lang="zh-CN" altLang="en-US" b="1" kern="0" dirty="0">
                <a:solidFill>
                  <a:schemeClr val="accent5">
                    <a:lumMod val="50000"/>
                  </a:schemeClr>
                </a:solidFill>
                <a:latin typeface="+mn-ea"/>
              </a:rPr>
              <a:t>非居民用户液化石油气安全知识</a:t>
            </a:r>
          </a:p>
        </p:txBody>
      </p:sp>
      <p:sp>
        <p:nvSpPr>
          <p:cNvPr id="25" name="椭圆 24"/>
          <p:cNvSpPr/>
          <p:nvPr/>
        </p:nvSpPr>
        <p:spPr>
          <a:xfrm>
            <a:off x="3621013" y="4413043"/>
            <a:ext cx="787400" cy="785812"/>
          </a:xfrm>
          <a:prstGeom prst="ellipse">
            <a:avLst/>
          </a:prstGeom>
          <a:solidFill>
            <a:srgbClr val="FFFFFF"/>
          </a:solidFill>
          <a:ln w="25400" cap="flat" cmpd="sng" algn="ctr">
            <a:noFill/>
            <a:prstDash val="solid"/>
          </a:ln>
          <a:effectLst/>
        </p:spPr>
        <p:txBody>
          <a:bodyPr tIns="72000" bIns="108000" anchor="ctr"/>
          <a:lstStyle/>
          <a:p>
            <a:pPr algn="ctr" eaLnBrk="1" hangingPunct="1"/>
            <a:r>
              <a:rPr lang="zh-CN" altLang="en-US" sz="3200" b="1" dirty="0">
                <a:solidFill>
                  <a:srgbClr val="2E75B6"/>
                </a:solidFill>
                <a:latin typeface="Arial Rounded MT Bold" panose="020F0704030504030204" pitchFamily="34" charset="0"/>
                <a:ea typeface="微软雅黑" panose="020B0503020204020204" pitchFamily="34" charset="-122"/>
                <a:cs typeface="Times New Roman" panose="02020603050405020304" pitchFamily="18" charset="0"/>
              </a:rPr>
              <a:t>三</a:t>
            </a:r>
            <a:endParaRPr lang="en-US" altLang="zh-CN" sz="3200" b="1" dirty="0">
              <a:solidFill>
                <a:srgbClr val="2E75B6"/>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3D778E19-C56A-068F-5BE2-5874294E0B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85" b="23351"/>
          <a:stretch/>
        </p:blipFill>
        <p:spPr>
          <a:xfrm>
            <a:off x="834151" y="2146451"/>
            <a:ext cx="3164681" cy="3796842"/>
          </a:xfrm>
          <a:prstGeom prst="rect">
            <a:avLst/>
          </a:prstGeom>
        </p:spPr>
      </p:pic>
      <p:pic>
        <p:nvPicPr>
          <p:cNvPr id="19" name="图片 18">
            <a:extLst>
              <a:ext uri="{FF2B5EF4-FFF2-40B4-BE49-F238E27FC236}">
                <a16:creationId xmlns:a16="http://schemas.microsoft.com/office/drawing/2014/main" id="{4753A312-F50F-A3D9-1CF7-BB92FBB77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146445"/>
            <a:ext cx="5060478" cy="3796841"/>
          </a:xfrm>
          <a:prstGeom prst="rect">
            <a:avLst/>
          </a:prstGeom>
        </p:spPr>
      </p:pic>
      <p:grpSp>
        <p:nvGrpSpPr>
          <p:cNvPr id="11" name="组合 10">
            <a:extLst>
              <a:ext uri="{FF2B5EF4-FFF2-40B4-BE49-F238E27FC236}">
                <a16:creationId xmlns:a16="http://schemas.microsoft.com/office/drawing/2014/main" id="{4FD52753-DAB0-20A1-B44B-BB20D5AD20C8}"/>
              </a:ext>
            </a:extLst>
          </p:cNvPr>
          <p:cNvGrpSpPr/>
          <p:nvPr/>
        </p:nvGrpSpPr>
        <p:grpSpPr bwMode="auto">
          <a:xfrm>
            <a:off x="3458919" y="4466147"/>
            <a:ext cx="2226162" cy="2096470"/>
            <a:chOff x="7071682" y="7026806"/>
            <a:chExt cx="1894149" cy="2010742"/>
          </a:xfrm>
        </p:grpSpPr>
        <p:sp>
          <p:nvSpPr>
            <p:cNvPr id="12" name="Line 12">
              <a:extLst>
                <a:ext uri="{FF2B5EF4-FFF2-40B4-BE49-F238E27FC236}">
                  <a16:creationId xmlns:a16="http://schemas.microsoft.com/office/drawing/2014/main" id="{7B7AA9FA-1288-7868-E57A-91BEC1777462}"/>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4E89EF67-FA8E-55B0-ECF1-E3B4076211D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188051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0" i="0" u="none" strike="noStrike" baseline="0" dirty="0">
                <a:latin typeface="HiddenHorzOCR"/>
              </a:rPr>
              <a:t>（</a:t>
            </a:r>
            <a:r>
              <a:rPr lang="en-US" altLang="zh-CN" sz="1600" b="0" i="0" u="none" strike="noStrike" baseline="0" dirty="0">
                <a:latin typeface="HiddenHorzOCR"/>
              </a:rPr>
              <a:t>1</a:t>
            </a:r>
            <a:r>
              <a:rPr lang="zh-CN" altLang="en-US" sz="1600" b="0" i="0" u="none" strike="noStrike" baseline="0" dirty="0">
                <a:latin typeface="HiddenHorzOCR"/>
              </a:rPr>
              <a:t>）</a:t>
            </a:r>
            <a:r>
              <a:rPr lang="zh-CN" altLang="en-US" sz="1600" dirty="0">
                <a:latin typeface="HiddenHorzOCR"/>
              </a:rPr>
              <a:t>居民生活用气设备严禁设置在卧室内。</a:t>
            </a:r>
            <a:endParaRPr lang="en-US" altLang="zh-CN" sz="1600" b="0" i="0" u="none" strike="noStrike" baseline="0" dirty="0">
              <a:latin typeface="HiddenHorzOCR"/>
            </a:endParaRPr>
          </a:p>
          <a:p>
            <a:pPr algn="l">
              <a:lnSpc>
                <a:spcPct val="150000"/>
              </a:lnSpc>
            </a:pPr>
            <a:r>
              <a:rPr lang="zh-CN" altLang="en-US" sz="1600" b="0" i="0" u="none" strike="noStrike" baseline="0" dirty="0">
                <a:latin typeface="HiddenHorzOCR"/>
              </a:rPr>
              <a:t>（</a:t>
            </a:r>
            <a:r>
              <a:rPr lang="en-US" altLang="zh-CN" sz="1600" b="0" i="0" u="none" strike="noStrike" baseline="0" dirty="0">
                <a:latin typeface="HiddenHorzOCR"/>
              </a:rPr>
              <a:t>2</a:t>
            </a:r>
            <a:r>
              <a:rPr lang="zh-CN" altLang="en-US" sz="1600" b="0" i="0" u="none" strike="noStrike" baseline="0" dirty="0">
                <a:latin typeface="HiddenHorzOCR"/>
              </a:rPr>
              <a:t>）</a:t>
            </a:r>
            <a:r>
              <a:rPr lang="zh-CN" altLang="en-US" sz="1600" dirty="0">
                <a:solidFill>
                  <a:srgbClr val="FF0000"/>
                </a:solidFill>
                <a:latin typeface="HiddenHorzOCR"/>
              </a:rPr>
              <a:t>燃气灶应有熄火保护装置。</a:t>
            </a:r>
          </a:p>
        </p:txBody>
      </p:sp>
      <p:pic>
        <p:nvPicPr>
          <p:cNvPr id="4" name="图片 3"/>
          <p:cNvPicPr>
            <a:picLocks noChangeAspect="1"/>
          </p:cNvPicPr>
          <p:nvPr/>
        </p:nvPicPr>
        <p:blipFill>
          <a:blip r:embed="rId2"/>
          <a:stretch>
            <a:fillRect/>
          </a:stretch>
        </p:blipFill>
        <p:spPr>
          <a:xfrm>
            <a:off x="1140678" y="2737985"/>
            <a:ext cx="3881433" cy="2649500"/>
          </a:xfrm>
          <a:prstGeom prst="rect">
            <a:avLst/>
          </a:prstGeom>
        </p:spPr>
      </p:pic>
      <p:pic>
        <p:nvPicPr>
          <p:cNvPr id="8" name="图片 7"/>
          <p:cNvPicPr>
            <a:picLocks noChangeAspect="1"/>
          </p:cNvPicPr>
          <p:nvPr/>
        </p:nvPicPr>
        <p:blipFill>
          <a:blip r:embed="rId3"/>
          <a:stretch>
            <a:fillRect/>
          </a:stretch>
        </p:blipFill>
        <p:spPr>
          <a:xfrm>
            <a:off x="4816418" y="3966701"/>
            <a:ext cx="3846064" cy="24349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3CEB490-7F43-F5DC-EA85-DEAD02809686}"/>
              </a:ext>
            </a:extLst>
          </p:cNvPr>
          <p:cNvPicPr>
            <a:picLocks noChangeAspect="1"/>
          </p:cNvPicPr>
          <p:nvPr/>
        </p:nvPicPr>
        <p:blipFill>
          <a:blip r:embed="rId2"/>
          <a:stretch>
            <a:fillRect/>
          </a:stretch>
        </p:blipFill>
        <p:spPr>
          <a:xfrm>
            <a:off x="2409423" y="1812024"/>
            <a:ext cx="3526595" cy="4610742"/>
          </a:xfrm>
          <a:prstGeom prst="rect">
            <a:avLst/>
          </a:prstGeom>
        </p:spPr>
      </p:pic>
      <p:grpSp>
        <p:nvGrpSpPr>
          <p:cNvPr id="6" name="组合 5">
            <a:extLst>
              <a:ext uri="{FF2B5EF4-FFF2-40B4-BE49-F238E27FC236}">
                <a16:creationId xmlns:a16="http://schemas.microsoft.com/office/drawing/2014/main" id="{34576A75-69F6-7014-AB2E-B1CBD8DE0757}"/>
              </a:ext>
            </a:extLst>
          </p:cNvPr>
          <p:cNvGrpSpPr/>
          <p:nvPr/>
        </p:nvGrpSpPr>
        <p:grpSpPr bwMode="auto">
          <a:xfrm>
            <a:off x="5508104" y="3069160"/>
            <a:ext cx="2226162" cy="2096470"/>
            <a:chOff x="7071682" y="7026806"/>
            <a:chExt cx="1894149" cy="2010742"/>
          </a:xfrm>
        </p:grpSpPr>
        <p:sp>
          <p:nvSpPr>
            <p:cNvPr id="12" name="Line 12">
              <a:extLst>
                <a:ext uri="{FF2B5EF4-FFF2-40B4-BE49-F238E27FC236}">
                  <a16:creationId xmlns:a16="http://schemas.microsoft.com/office/drawing/2014/main" id="{9231AA35-8D58-6DA8-C4B4-33644EFEF285}"/>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C86B1534-ACD6-7CBC-24A5-E83B1E76A34E}"/>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364136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3FC60AB0-B63C-B801-D728-1BC2BD81040C}"/>
              </a:ext>
            </a:extLst>
          </p:cNvPr>
          <p:cNvPicPr>
            <a:picLocks noChangeAspect="1"/>
          </p:cNvPicPr>
          <p:nvPr/>
        </p:nvPicPr>
        <p:blipFill>
          <a:blip r:embed="rId2"/>
          <a:stretch>
            <a:fillRect/>
          </a:stretch>
        </p:blipFill>
        <p:spPr>
          <a:xfrm>
            <a:off x="1174318" y="1916832"/>
            <a:ext cx="3970364" cy="4077053"/>
          </a:xfrm>
          <a:prstGeom prst="rect">
            <a:avLst/>
          </a:prstGeom>
        </p:spPr>
      </p:pic>
      <p:pic>
        <p:nvPicPr>
          <p:cNvPr id="4" name="图片 3">
            <a:extLst>
              <a:ext uri="{FF2B5EF4-FFF2-40B4-BE49-F238E27FC236}">
                <a16:creationId xmlns:a16="http://schemas.microsoft.com/office/drawing/2014/main" id="{FF5EE8D1-CF65-8D78-2EBA-80168B616418}"/>
              </a:ext>
            </a:extLst>
          </p:cNvPr>
          <p:cNvPicPr>
            <a:picLocks noChangeAspect="1"/>
          </p:cNvPicPr>
          <p:nvPr/>
        </p:nvPicPr>
        <p:blipFill>
          <a:blip r:embed="rId3"/>
          <a:stretch>
            <a:fillRect/>
          </a:stretch>
        </p:blipFill>
        <p:spPr>
          <a:xfrm>
            <a:off x="5450620" y="1576375"/>
            <a:ext cx="2895851" cy="4427604"/>
          </a:xfrm>
          <a:prstGeom prst="rect">
            <a:avLst/>
          </a:prstGeom>
        </p:spPr>
      </p:pic>
      <p:grpSp>
        <p:nvGrpSpPr>
          <p:cNvPr id="6" name="组合 5">
            <a:extLst>
              <a:ext uri="{FF2B5EF4-FFF2-40B4-BE49-F238E27FC236}">
                <a16:creationId xmlns:a16="http://schemas.microsoft.com/office/drawing/2014/main" id="{34576A75-69F6-7014-AB2E-B1CBD8DE0757}"/>
              </a:ext>
            </a:extLst>
          </p:cNvPr>
          <p:cNvGrpSpPr/>
          <p:nvPr/>
        </p:nvGrpSpPr>
        <p:grpSpPr bwMode="auto">
          <a:xfrm>
            <a:off x="2195736" y="5425617"/>
            <a:ext cx="1440161" cy="1304382"/>
            <a:chOff x="7071682" y="7026806"/>
            <a:chExt cx="1894149" cy="2010742"/>
          </a:xfrm>
        </p:grpSpPr>
        <p:sp>
          <p:nvSpPr>
            <p:cNvPr id="12" name="Line 12">
              <a:extLst>
                <a:ext uri="{FF2B5EF4-FFF2-40B4-BE49-F238E27FC236}">
                  <a16:creationId xmlns:a16="http://schemas.microsoft.com/office/drawing/2014/main" id="{9231AA35-8D58-6DA8-C4B4-33644EFEF285}"/>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C86B1534-ACD6-7CBC-24A5-E83B1E76A34E}"/>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8" name="Line 10">
            <a:extLst>
              <a:ext uri="{FF2B5EF4-FFF2-40B4-BE49-F238E27FC236}">
                <a16:creationId xmlns:a16="http://schemas.microsoft.com/office/drawing/2014/main" id="{19B17EEE-0682-C4E6-5C8D-ED303DA03FD2}"/>
              </a:ext>
            </a:extLst>
          </p:cNvPr>
          <p:cNvSpPr>
            <a:spLocks noChangeShapeType="1"/>
          </p:cNvSpPr>
          <p:nvPr/>
        </p:nvSpPr>
        <p:spPr bwMode="auto">
          <a:xfrm>
            <a:off x="6330083" y="6003979"/>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 name="Line 11">
            <a:extLst>
              <a:ext uri="{FF2B5EF4-FFF2-40B4-BE49-F238E27FC236}">
                <a16:creationId xmlns:a16="http://schemas.microsoft.com/office/drawing/2014/main" id="{F8D5E16D-3D12-6C71-D66F-CE90444D9BAC}"/>
              </a:ext>
            </a:extLst>
          </p:cNvPr>
          <p:cNvSpPr>
            <a:spLocks noChangeShapeType="1"/>
          </p:cNvSpPr>
          <p:nvPr/>
        </p:nvSpPr>
        <p:spPr bwMode="auto">
          <a:xfrm flipV="1">
            <a:off x="6662246" y="5678765"/>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81698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600" b="0" i="0" u="none" strike="noStrike" baseline="0" dirty="0">
                <a:latin typeface="HiddenHorzOCR"/>
              </a:rPr>
              <a:t>（</a:t>
            </a:r>
            <a:r>
              <a:rPr lang="en-US" altLang="zh-CN" sz="1600" b="0" i="0" u="none" strike="noStrike" baseline="0" dirty="0">
                <a:latin typeface="HiddenHorzOCR"/>
              </a:rPr>
              <a:t>3</a:t>
            </a:r>
            <a:r>
              <a:rPr lang="zh-CN" altLang="en-US" sz="1600" b="0" i="0" u="none" strike="noStrike" baseline="0" dirty="0">
                <a:latin typeface="HiddenHorzOCR"/>
              </a:rPr>
              <a:t>）</a:t>
            </a:r>
            <a:r>
              <a:rPr lang="zh-CN" altLang="en-US" sz="1600" dirty="0">
                <a:latin typeface="HiddenHorzOCR"/>
              </a:rPr>
              <a:t>燃具与电气设备、相邻管道之间的净距不应小于下表的规定。</a:t>
            </a:r>
            <a:endParaRPr lang="en-US" altLang="zh-CN" sz="1600" b="0" i="0" u="none" strike="noStrike" baseline="0" dirty="0">
              <a:latin typeface="HiddenHorzOCR"/>
            </a:endParaRPr>
          </a:p>
        </p:txBody>
      </p:sp>
      <p:pic>
        <p:nvPicPr>
          <p:cNvPr id="3" name="图片 2"/>
          <p:cNvPicPr>
            <a:picLocks noChangeAspect="1"/>
          </p:cNvPicPr>
          <p:nvPr/>
        </p:nvPicPr>
        <p:blipFill>
          <a:blip r:embed="rId2"/>
          <a:stretch>
            <a:fillRect/>
          </a:stretch>
        </p:blipFill>
        <p:spPr>
          <a:xfrm>
            <a:off x="1245608" y="2495380"/>
            <a:ext cx="6877050" cy="1762125"/>
          </a:xfrm>
          <a:prstGeom prst="rect">
            <a:avLst/>
          </a:prstGeom>
        </p:spPr>
      </p:pic>
      <p:pic>
        <p:nvPicPr>
          <p:cNvPr id="12" name="图片 11"/>
          <p:cNvPicPr>
            <a:picLocks noChangeAspect="1"/>
          </p:cNvPicPr>
          <p:nvPr/>
        </p:nvPicPr>
        <p:blipFill>
          <a:blip r:embed="rId3"/>
          <a:stretch>
            <a:fillRect/>
          </a:stretch>
        </p:blipFill>
        <p:spPr>
          <a:xfrm>
            <a:off x="1239888" y="4257505"/>
            <a:ext cx="6861220" cy="19127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0" i="0" u="none" strike="noStrike" baseline="0" dirty="0">
                <a:latin typeface="HiddenHorzOCR"/>
              </a:rPr>
              <a:t>（</a:t>
            </a:r>
            <a:r>
              <a:rPr lang="en-US" altLang="zh-CN" sz="1600" b="0" i="0" u="none" strike="noStrike" baseline="0" dirty="0">
                <a:latin typeface="HiddenHorzOCR"/>
              </a:rPr>
              <a:t>1</a:t>
            </a:r>
            <a:r>
              <a:rPr lang="zh-CN" altLang="en-US" sz="1600" b="0" i="0" u="none" strike="noStrike" baseline="0" dirty="0">
                <a:latin typeface="HiddenHorzOCR"/>
              </a:rPr>
              <a:t>）</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当家庭用户管道或液化石油气钢瓶调压器与燃具采用软管连接时，应采用专用燃具连接软管。软管的使用年限不应低于燃具的判废年限</a:t>
            </a:r>
            <a:r>
              <a:rPr lang="zh-CN" altLang="en-US" sz="1600" dirty="0">
                <a:solidFill>
                  <a:srgbClr val="FF0000"/>
                </a:solidFill>
                <a:latin typeface="HiddenHorzOCR"/>
              </a:rPr>
              <a:t>。</a:t>
            </a:r>
            <a:r>
              <a:rPr lang="en-US" altLang="zh-CN" sz="1600" dirty="0">
                <a:solidFill>
                  <a:srgbClr val="FF0000"/>
                </a:solidFill>
                <a:latin typeface="HiddenHorzOCR"/>
              </a:rPr>
              <a:t>GB55009</a:t>
            </a:r>
            <a:endParaRPr lang="en-US" altLang="zh-CN" sz="1600" b="0" i="0" u="none" strike="noStrike" baseline="0" dirty="0">
              <a:solidFill>
                <a:srgbClr val="FF0000"/>
              </a:solidFill>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stretch>
            <a:fillRect/>
          </a:stretch>
        </p:blipFill>
        <p:spPr>
          <a:xfrm>
            <a:off x="5351343" y="2953680"/>
            <a:ext cx="2749765" cy="2656086"/>
          </a:xfrm>
          <a:prstGeom prst="rect">
            <a:avLst/>
          </a:prstGeom>
        </p:spPr>
      </p:pic>
      <p:pic>
        <p:nvPicPr>
          <p:cNvPr id="15" name="Picture 2" descr="C:\Users\asus\Desktop\新建文件夹\新建文件夹\CIMG0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611" y="2953680"/>
            <a:ext cx="3372290" cy="26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0"/>
          <p:cNvSpPr>
            <a:spLocks noChangeShapeType="1"/>
          </p:cNvSpPr>
          <p:nvPr/>
        </p:nvSpPr>
        <p:spPr bwMode="auto">
          <a:xfrm>
            <a:off x="6112044" y="5639023"/>
            <a:ext cx="342171" cy="570137"/>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11"/>
          <p:cNvSpPr>
            <a:spLocks noChangeShapeType="1"/>
          </p:cNvSpPr>
          <p:nvPr/>
        </p:nvSpPr>
        <p:spPr bwMode="auto">
          <a:xfrm flipV="1">
            <a:off x="6444208" y="5313810"/>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20" name="组合 19"/>
          <p:cNvGrpSpPr/>
          <p:nvPr/>
        </p:nvGrpSpPr>
        <p:grpSpPr bwMode="auto">
          <a:xfrm>
            <a:off x="2778433" y="5200342"/>
            <a:ext cx="948741" cy="1008818"/>
            <a:chOff x="7071682" y="7026806"/>
            <a:chExt cx="1894149" cy="2010742"/>
          </a:xfrm>
        </p:grpSpPr>
        <p:sp>
          <p:nvSpPr>
            <p:cNvPr id="21"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078" y="2122441"/>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圆角矩形 5"/>
          <p:cNvSpPr/>
          <p:nvPr/>
        </p:nvSpPr>
        <p:spPr>
          <a:xfrm>
            <a:off x="1057884" y="2133749"/>
            <a:ext cx="3656074" cy="411478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不锈钢波纹软管</a:t>
            </a:r>
            <a:r>
              <a:rPr lang="zh-CN" altLang="en-US" sz="1600" dirty="0">
                <a:latin typeface="微软雅黑" panose="020B0503020204020204" pitchFamily="34" charset="-122"/>
                <a:ea typeface="微软雅黑" panose="020B0503020204020204" pitchFamily="34" charset="-122"/>
              </a:rPr>
              <a:t>与传统橡胶软管相比，其具有以下优势：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耐高温；</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耐腐蚀；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抗老化；</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防脱落；（专用卡具，丝扣连接）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防鼠咬；</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寿命长；（</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年，橡胶软管</a:t>
            </a:r>
            <a:r>
              <a:rPr lang="en-US" altLang="zh-CN" sz="1600" dirty="0">
                <a:latin typeface="微软雅黑" panose="020B0503020204020204" pitchFamily="34" charset="-122"/>
                <a:ea typeface="微软雅黑" panose="020B0503020204020204" pitchFamily="34" charset="-122"/>
              </a:rPr>
              <a:t>18-24</a:t>
            </a:r>
            <a:r>
              <a:rPr lang="zh-CN" altLang="en-US" sz="1600" dirty="0">
                <a:latin typeface="微软雅黑" panose="020B0503020204020204" pitchFamily="34" charset="-122"/>
                <a:ea typeface="微软雅黑" panose="020B0503020204020204" pitchFamily="34" charset="-122"/>
              </a:rPr>
              <a:t>个月）</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易安装。</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descr="图片包含 室内, 桌子, 对, 木&#10;&#10;描述已自动生成">
            <a:extLst>
              <a:ext uri="{FF2B5EF4-FFF2-40B4-BE49-F238E27FC236}">
                <a16:creationId xmlns:a16="http://schemas.microsoft.com/office/drawing/2014/main" id="{7C3CD6A7-9B5B-FA5B-585A-093B92ED1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18" y="2072631"/>
            <a:ext cx="2932795" cy="3908866"/>
          </a:xfrm>
          <a:prstGeom prst="rect">
            <a:avLst/>
          </a:prstGeom>
        </p:spPr>
      </p:pic>
      <p:pic>
        <p:nvPicPr>
          <p:cNvPr id="6" name="图片 5">
            <a:extLst>
              <a:ext uri="{FF2B5EF4-FFF2-40B4-BE49-F238E27FC236}">
                <a16:creationId xmlns:a16="http://schemas.microsoft.com/office/drawing/2014/main" id="{E604DA79-2FC0-1A5F-1008-6EAF089B723E}"/>
              </a:ext>
            </a:extLst>
          </p:cNvPr>
          <p:cNvPicPr>
            <a:picLocks noChangeAspect="1"/>
          </p:cNvPicPr>
          <p:nvPr/>
        </p:nvPicPr>
        <p:blipFill>
          <a:blip r:embed="rId3"/>
          <a:stretch>
            <a:fillRect/>
          </a:stretch>
        </p:blipFill>
        <p:spPr>
          <a:xfrm>
            <a:off x="4355976" y="1343618"/>
            <a:ext cx="4320018" cy="5366893"/>
          </a:xfrm>
          <a:prstGeom prst="rect">
            <a:avLst/>
          </a:prstGeom>
        </p:spPr>
      </p:pic>
    </p:spTree>
    <p:extLst>
      <p:ext uri="{BB962C8B-B14F-4D97-AF65-F5344CB8AC3E}">
        <p14:creationId xmlns:p14="http://schemas.microsoft.com/office/powerpoint/2010/main" val="416169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600" b="0" i="0" u="none" strike="noStrike" baseline="0" dirty="0">
                <a:latin typeface="HiddenHorzOCR"/>
              </a:rPr>
              <a:t>（</a:t>
            </a:r>
            <a:r>
              <a:rPr lang="en-US" altLang="zh-CN" sz="1600" b="0" i="0" u="none" strike="noStrike" baseline="0" dirty="0">
                <a:latin typeface="HiddenHorzOCR"/>
              </a:rPr>
              <a:t>2</a:t>
            </a:r>
            <a:r>
              <a:rPr lang="zh-CN" altLang="en-US" sz="1600" b="0" i="0" u="none" strike="noStrike" baseline="0" dirty="0">
                <a:latin typeface="HiddenHorzOCR"/>
              </a:rPr>
              <a:t>）</a:t>
            </a:r>
            <a:r>
              <a:rPr lang="zh-CN" altLang="en-US" sz="1600" dirty="0">
                <a:latin typeface="微软雅黑" panose="020B0503020204020204" pitchFamily="34" charset="-122"/>
                <a:ea typeface="微软雅黑" panose="020B0503020204020204" pitchFamily="34" charset="-122"/>
                <a:sym typeface="Arial" panose="020B0604020202020204" pitchFamily="34" charset="0"/>
              </a:rPr>
              <a:t>燃气连接软管不应包封</a:t>
            </a:r>
            <a:r>
              <a:rPr lang="zh-CN" altLang="en-US" sz="1600" dirty="0">
                <a:latin typeface="HiddenHorzOCR"/>
              </a:rPr>
              <a:t>。</a:t>
            </a:r>
            <a:endParaRPr lang="en-US" altLang="zh-CN" sz="1600" b="0" i="0" u="none" strike="noStrike" baseline="0" dirty="0">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a:stretch>
            <a:fillRect/>
          </a:stretch>
        </p:blipFill>
        <p:spPr>
          <a:xfrm>
            <a:off x="2555776" y="2554746"/>
            <a:ext cx="3590925" cy="2543175"/>
          </a:xfrm>
          <a:prstGeom prst="rect">
            <a:avLst/>
          </a:prstGeom>
        </p:spPr>
      </p:pic>
      <p:grpSp>
        <p:nvGrpSpPr>
          <p:cNvPr id="20" name="组合 19"/>
          <p:cNvGrpSpPr/>
          <p:nvPr/>
        </p:nvGrpSpPr>
        <p:grpSpPr bwMode="auto">
          <a:xfrm>
            <a:off x="4716016" y="4593512"/>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0" i="0" u="none" strike="noStrike" baseline="0" dirty="0">
                <a:latin typeface="HiddenHorzOCR"/>
              </a:rPr>
              <a:t>（</a:t>
            </a:r>
            <a:r>
              <a:rPr lang="en-US" altLang="zh-CN" sz="1600" b="0" i="0" u="none" strike="noStrike" baseline="0" dirty="0">
                <a:latin typeface="HiddenHorzOCR"/>
              </a:rPr>
              <a:t>3</a:t>
            </a:r>
            <a:r>
              <a:rPr lang="zh-CN" altLang="en-US" sz="1600" b="0" i="0" u="none" strike="noStrike" baseline="0" dirty="0">
                <a:latin typeface="HiddenHorzOCR"/>
              </a:rPr>
              <a:t>）</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燃气连接软管不应穿越墙体、门窗、顶棚和地面，长度不应大于</a:t>
            </a:r>
            <a:r>
              <a:rPr lang="en-US" altLang="zh-CN"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2.0m</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且不应有接头</a:t>
            </a:r>
            <a:r>
              <a:rPr lang="zh-CN" altLang="en-US" sz="1600" dirty="0">
                <a:solidFill>
                  <a:srgbClr val="FF0000"/>
                </a:solidFill>
                <a:latin typeface="HiddenHorzOCR"/>
              </a:rPr>
              <a:t>。</a:t>
            </a:r>
            <a:endParaRPr lang="zh-CN" altLang="en-US" sz="1600" b="0" i="0" u="none" strike="noStrike" baseline="0" dirty="0">
              <a:solidFill>
                <a:srgbClr val="FF0000"/>
              </a:solidFill>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1165291" y="3039087"/>
            <a:ext cx="3828453" cy="2736067"/>
          </a:xfrm>
          <a:prstGeom prst="rect">
            <a:avLst/>
          </a:prstGeom>
        </p:spPr>
      </p:pic>
      <p:pic>
        <p:nvPicPr>
          <p:cNvPr id="2" name="图片 1">
            <a:extLst>
              <a:ext uri="{FF2B5EF4-FFF2-40B4-BE49-F238E27FC236}">
                <a16:creationId xmlns:a16="http://schemas.microsoft.com/office/drawing/2014/main" id="{E09182AF-C97F-9226-3C26-70B81503F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774" y="2712600"/>
            <a:ext cx="2729935" cy="3640624"/>
          </a:xfrm>
          <a:prstGeom prst="rect">
            <a:avLst/>
          </a:prstGeom>
        </p:spPr>
      </p:pic>
      <p:grpSp>
        <p:nvGrpSpPr>
          <p:cNvPr id="20" name="组合 19"/>
          <p:cNvGrpSpPr/>
          <p:nvPr/>
        </p:nvGrpSpPr>
        <p:grpSpPr bwMode="auto">
          <a:xfrm>
            <a:off x="4572000" y="5180610"/>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一、燃气基础知识</a:t>
            </a:r>
          </a:p>
        </p:txBody>
      </p:sp>
      <p:sp>
        <p:nvSpPr>
          <p:cNvPr id="6" name="圆角矩形 5"/>
          <p:cNvSpPr/>
          <p:nvPr/>
        </p:nvSpPr>
        <p:spPr>
          <a:xfrm>
            <a:off x="899235" y="2197315"/>
            <a:ext cx="4753244" cy="3049485"/>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是气体燃料的总称，是有多种气体所组成的混合气体，它能燃烧而放出热量。由于生燃气所用的原料及生产工艺不同，各种燃气的组成也不相同。目前，作为国内城市燃气的主要是：天然气、液化石油气。</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）液化石油气无色无味，密度为</a:t>
            </a:r>
            <a:r>
              <a:rPr lang="en-US" altLang="zh-CN" sz="1600" b="0" i="0" dirty="0">
                <a:solidFill>
                  <a:srgbClr val="333333"/>
                </a:solidFill>
                <a:effectLst/>
                <a:latin typeface="微软雅黑" panose="020B0503020204020204" pitchFamily="34" charset="-122"/>
                <a:ea typeface="微软雅黑" panose="020B0503020204020204" pitchFamily="34" charset="-122"/>
              </a:rPr>
              <a:t>2.35kg/m3</a:t>
            </a:r>
            <a:r>
              <a:rPr lang="zh-CN" altLang="en-US" sz="1600" b="0" i="0" dirty="0">
                <a:solidFill>
                  <a:srgbClr val="333333"/>
                </a:solidFill>
                <a:effectLst/>
                <a:latin typeface="微软雅黑" panose="020B0503020204020204" pitchFamily="34" charset="-122"/>
                <a:ea typeface="微软雅黑" panose="020B0503020204020204" pitchFamily="34" charset="-122"/>
              </a:rPr>
              <a:t>，</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比重是空气的</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倍。</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1</a:t>
            </a:r>
            <a:r>
              <a:rPr lang="zh-CN" altLang="en-US" sz="1600" dirty="0">
                <a:solidFill>
                  <a:schemeClr val="accent5">
                    <a:lumMod val="50000"/>
                  </a:schemeClr>
                </a:solidFill>
                <a:latin typeface="+mj-ea"/>
                <a:ea typeface="+mj-ea"/>
              </a:rPr>
              <a:t>、液化石油气的基本性质</a:t>
            </a:r>
          </a:p>
        </p:txBody>
      </p:sp>
      <p:cxnSp>
        <p:nvCxnSpPr>
          <p:cNvPr id="10" name="直接连接符 9"/>
          <p:cNvCxnSpPr/>
          <p:nvPr/>
        </p:nvCxnSpPr>
        <p:spPr>
          <a:xfrm>
            <a:off x="1115616" y="1688372"/>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5796136" y="2636912"/>
            <a:ext cx="3131990"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空气无色无味，在</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0℃</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及一个标准大气压下（</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1.013×105 Pa</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）空气密度为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1.29 kg/m³ </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68C93072-0741-E89A-7F83-FA4884776A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743179"/>
            <a:ext cx="6506469" cy="4879853"/>
          </a:xfrm>
          <a:prstGeom prst="rect">
            <a:avLst/>
          </a:prstGeom>
        </p:spPr>
      </p:pic>
      <p:grpSp>
        <p:nvGrpSpPr>
          <p:cNvPr id="20" name="组合 19"/>
          <p:cNvGrpSpPr/>
          <p:nvPr/>
        </p:nvGrpSpPr>
        <p:grpSpPr bwMode="auto">
          <a:xfrm>
            <a:off x="5868144" y="5311406"/>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245988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139584" y="1847566"/>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eaLnBrk="1" hangingPunct="1">
              <a:lnSpc>
                <a:spcPct val="150000"/>
              </a:lnSpc>
              <a:spcBef>
                <a:spcPct val="0"/>
              </a:spcBef>
              <a:buFontTx/>
              <a:buNone/>
            </a:pP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城镇燃气设计规范</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》GB50028-2006(2020</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版</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)10.8.2</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规定：</a:t>
            </a:r>
            <a:r>
              <a:rPr lang="zh-CN" altLang="en-US" sz="1400" dirty="0">
                <a:latin typeface="微软雅黑" panose="020B0503020204020204" pitchFamily="34" charset="-122"/>
                <a:ea typeface="微软雅黑" panose="020B0503020204020204" pitchFamily="34" charset="-122"/>
              </a:rPr>
              <a:t>检测比重比空气重的燃气时，检测报警器与燃具或阀门的水平距离不得大于</a:t>
            </a:r>
            <a:r>
              <a:rPr lang="en-US" altLang="zh-CN" sz="1400" dirty="0">
                <a:latin typeface="微软雅黑" panose="020B0503020204020204" pitchFamily="34" charset="-122"/>
                <a:ea typeface="微软雅黑" panose="020B0503020204020204" pitchFamily="34" charset="-122"/>
              </a:rPr>
              <a:t>4m</a:t>
            </a:r>
            <a:r>
              <a:rPr lang="zh-CN" altLang="en-US" sz="1400" dirty="0">
                <a:latin typeface="微软雅黑" panose="020B0503020204020204" pitchFamily="34" charset="-122"/>
                <a:ea typeface="微软雅黑" panose="020B0503020204020204" pitchFamily="34" charset="-122"/>
              </a:rPr>
              <a:t>，安装高度应距地面</a:t>
            </a:r>
            <a:r>
              <a:rPr lang="en-US" altLang="zh-CN" sz="1400" dirty="0">
                <a:latin typeface="微软雅黑" panose="020B0503020204020204" pitchFamily="34" charset="-122"/>
                <a:ea typeface="微软雅黑" panose="020B0503020204020204" pitchFamily="34" charset="-122"/>
              </a:rPr>
              <a:t>0.3m</a:t>
            </a:r>
            <a:r>
              <a:rPr lang="zh-CN" altLang="en-US" sz="1400" dirty="0">
                <a:latin typeface="微软雅黑" panose="020B0503020204020204" pitchFamily="34" charset="-122"/>
                <a:ea typeface="微软雅黑" panose="020B0503020204020204" pitchFamily="34" charset="-122"/>
              </a:rPr>
              <a:t>以内。</a:t>
            </a:r>
            <a:endParaRPr lang="zh-CN" altLang="en-US" sz="1400" dirty="0"/>
          </a:p>
          <a:p>
            <a:pPr>
              <a:lnSpc>
                <a:spcPct val="150000"/>
              </a:lnSpc>
            </a:pPr>
            <a:r>
              <a:rPr lang="zh-CN" altLang="en-US" sz="1400" dirty="0">
                <a:latin typeface="微软雅黑" panose="020B0503020204020204" pitchFamily="34" charset="-122"/>
                <a:ea typeface="微软雅黑" panose="020B0503020204020204" pitchFamily="34" charset="-122"/>
              </a:rPr>
              <a:t>独立式可燃气体探测器：</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距离距灶具及及排风口的</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水平距离应大于</a:t>
            </a:r>
            <a:r>
              <a:rPr lang="en-US" altLang="zh-CN" sz="1400" dirty="0">
                <a:solidFill>
                  <a:srgbClr val="FF0000"/>
                </a:solidFill>
                <a:latin typeface="微软雅黑" panose="020B0503020204020204" pitchFamily="34" charset="-122"/>
                <a:ea typeface="微软雅黑" panose="020B0503020204020204" pitchFamily="34" charset="-122"/>
              </a:rPr>
              <a:t>0.5m</a:t>
            </a:r>
          </a:p>
          <a:p>
            <a:pPr>
              <a:lnSpc>
                <a:spcPct val="150000"/>
              </a:lnSpc>
            </a:pPr>
            <a:endParaRPr lang="en-US" altLang="zh-CN" sz="1400" i="0" u="none" strike="noStrike" baseline="0" dirty="0">
              <a:solidFill>
                <a:srgbClr val="FF0000"/>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i="0" u="none" strike="noStrike" baseline="0" dirty="0">
                <a:solidFill>
                  <a:srgbClr val="FF0000"/>
                </a:solidFill>
                <a:latin typeface="微软雅黑" panose="020B0503020204020204" pitchFamily="34" charset="-122"/>
                <a:ea typeface="微软雅黑" panose="020B0503020204020204" pitchFamily="34" charset="-122"/>
              </a:rPr>
              <a:t>检定周期一般不超过</a:t>
            </a:r>
            <a:r>
              <a:rPr lang="en-US" altLang="zh-CN" sz="1400" i="0" u="none" strike="noStrike" baseline="0" dirty="0">
                <a:solidFill>
                  <a:srgbClr val="FF0000"/>
                </a:solidFill>
                <a:latin typeface="微软雅黑" panose="020B0503020204020204" pitchFamily="34" charset="-122"/>
                <a:ea typeface="微软雅黑" panose="020B0503020204020204" pitchFamily="34" charset="-122"/>
              </a:rPr>
              <a:t>1</a:t>
            </a:r>
            <a:r>
              <a:rPr lang="zh-CN" altLang="en-US" sz="1400" i="0" u="none" strike="noStrike" baseline="0" dirty="0">
                <a:solidFill>
                  <a:srgbClr val="FF0000"/>
                </a:solidFill>
                <a:latin typeface="微软雅黑" panose="020B0503020204020204" pitchFamily="34" charset="-122"/>
                <a:ea typeface="微软雅黑" panose="020B0503020204020204" pitchFamily="34" charset="-122"/>
              </a:rPr>
              <a:t>年</a:t>
            </a:r>
            <a:endParaRPr lang="en-US" altLang="zh-CN" sz="1400" i="0" u="none" strike="noStrike" baseline="0" dirty="0">
              <a:latin typeface="微软雅黑" panose="020B0503020204020204" pitchFamily="34" charset="-122"/>
              <a:ea typeface="微软雅黑" panose="020B0503020204020204" pitchFamily="34" charset="-122"/>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、报警器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2636912"/>
            <a:ext cx="5376632" cy="381955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5"/>
          <p:cNvSpPr/>
          <p:nvPr/>
        </p:nvSpPr>
        <p:spPr>
          <a:xfrm>
            <a:off x="899592" y="1844824"/>
            <a:ext cx="7804188" cy="409028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457200">
              <a:lnSpc>
                <a:spcPct val="150000"/>
              </a:lnSpc>
            </a:pPr>
            <a:r>
              <a:rPr lang="en-US" altLang="zh-CN" sz="1600" b="1" dirty="0">
                <a:latin typeface="微软雅黑" panose="020B0503020204020204" pitchFamily="34" charset="-122"/>
                <a:ea typeface="微软雅黑" panose="020B0503020204020204" pitchFamily="34" charset="-122"/>
              </a:rPr>
              <a:t>1.1</a:t>
            </a:r>
            <a:r>
              <a:rPr lang="zh-CN" altLang="en-US" sz="1600" b="1"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商业燃具或用气设备应设置在通风良好的场所，</a:t>
            </a:r>
            <a:r>
              <a:rPr lang="zh-CN" altLang="en-US" sz="1600" b="1" dirty="0">
                <a:solidFill>
                  <a:srgbClr val="FF0000"/>
                </a:solidFill>
                <a:latin typeface="微软雅黑" panose="020B0503020204020204" pitchFamily="34" charset="-122"/>
                <a:ea typeface="微软雅黑" panose="020B0503020204020204" pitchFamily="34" charset="-122"/>
              </a:rPr>
              <a:t>并</a:t>
            </a:r>
            <a:r>
              <a:rPr lang="zh-CN" altLang="zh-CN" sz="1600" b="1" dirty="0">
                <a:solidFill>
                  <a:srgbClr val="FF0000"/>
                </a:solidFill>
                <a:latin typeface="微软雅黑" panose="020B0503020204020204" pitchFamily="34" charset="-122"/>
                <a:ea typeface="微软雅黑" panose="020B0503020204020204" pitchFamily="34" charset="-122"/>
              </a:rPr>
              <a:t>应设置燃气泄漏报警装置和切断等安全装置</a:t>
            </a:r>
            <a:r>
              <a:rPr lang="zh-CN" altLang="zh-CN" sz="1600" b="1" dirty="0">
                <a:latin typeface="微软雅黑" panose="020B0503020204020204" pitchFamily="34" charset="-122"/>
                <a:ea typeface="微软雅黑" panose="020B0503020204020204" pitchFamily="34" charset="-122"/>
              </a:rPr>
              <a:t>。</a:t>
            </a:r>
          </a:p>
          <a:p>
            <a:pPr indent="457200">
              <a:lnSpc>
                <a:spcPct val="150000"/>
              </a:lnSpc>
            </a:pPr>
            <a:r>
              <a:rPr lang="en-US" altLang="zh-CN" sz="1600" dirty="0">
                <a:latin typeface="微软雅黑" panose="020B0503020204020204" pitchFamily="34" charset="-122"/>
                <a:ea typeface="微软雅黑" panose="020B0503020204020204" pitchFamily="34" charset="-122"/>
              </a:rPr>
              <a:t>1.2 </a:t>
            </a:r>
            <a:r>
              <a:rPr lang="zh-CN" altLang="en-US" sz="1600" dirty="0">
                <a:latin typeface="微软雅黑" panose="020B0503020204020204" pitchFamily="34" charset="-122"/>
                <a:ea typeface="微软雅黑" panose="020B0503020204020204" pitchFamily="34" charset="-122"/>
              </a:rPr>
              <a:t>液化石油气</a:t>
            </a:r>
            <a:r>
              <a:rPr lang="zh-CN" altLang="zh-CN" sz="1600" dirty="0">
                <a:latin typeface="微软雅黑" panose="020B0503020204020204" pitchFamily="34" charset="-122"/>
                <a:ea typeface="微软雅黑" panose="020B0503020204020204" pitchFamily="34" charset="-122"/>
              </a:rPr>
              <a:t>的燃气管道、调压装置和燃具不得设置在</a:t>
            </a:r>
            <a:r>
              <a:rPr lang="zh-CN" altLang="zh-CN" sz="1600" b="1" dirty="0">
                <a:solidFill>
                  <a:srgbClr val="FF0000"/>
                </a:solidFill>
                <a:latin typeface="微软雅黑" panose="020B0503020204020204" pitchFamily="34" charset="-122"/>
                <a:ea typeface="微软雅黑" panose="020B0503020204020204" pitchFamily="34" charset="-122"/>
              </a:rPr>
              <a:t>地下室</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半地下室</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地下箱体</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地下综合管廊及其他地下空间内。</a:t>
            </a:r>
          </a:p>
          <a:p>
            <a:pPr indent="457200">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1.3 </a:t>
            </a:r>
            <a:r>
              <a:rPr lang="zh-CN" altLang="en-US" sz="1600" b="1" dirty="0">
                <a:solidFill>
                  <a:srgbClr val="FF0000"/>
                </a:solidFill>
                <a:latin typeface="微软雅黑" panose="020B0503020204020204" pitchFamily="34" charset="-122"/>
                <a:ea typeface="微软雅黑" panose="020B0503020204020204" pitchFamily="34" charset="-122"/>
              </a:rPr>
              <a:t>公共用餐区域、大中型商店建筑内的厨房不应设置液化石油气气瓶</a:t>
            </a: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en-US" altLang="zh-CN" sz="1600" b="1" dirty="0">
                <a:solidFill>
                  <a:schemeClr val="tx1"/>
                </a:solidFill>
                <a:latin typeface="微软雅黑" panose="020B0503020204020204" pitchFamily="34" charset="-122"/>
                <a:ea typeface="微软雅黑" panose="020B0503020204020204" pitchFamily="34" charset="-122"/>
              </a:rPr>
              <a:t>1.4 </a:t>
            </a:r>
            <a:r>
              <a:rPr lang="zh-CN" altLang="en-US" sz="1600" b="1" dirty="0">
                <a:solidFill>
                  <a:schemeClr val="tx1"/>
                </a:solidFill>
                <a:latin typeface="微软雅黑" panose="020B0503020204020204" pitchFamily="34" charset="-122"/>
                <a:ea typeface="微软雅黑" panose="020B0503020204020204" pitchFamily="34" charset="-122"/>
              </a:rPr>
              <a:t>充装量不小于</a:t>
            </a:r>
            <a:r>
              <a:rPr lang="en-US" altLang="zh-CN" sz="1600" b="1" dirty="0">
                <a:solidFill>
                  <a:schemeClr val="tx1"/>
                </a:solidFill>
                <a:latin typeface="微软雅黑" panose="020B0503020204020204" pitchFamily="34" charset="-122"/>
                <a:ea typeface="微软雅黑" panose="020B0503020204020204" pitchFamily="34" charset="-122"/>
              </a:rPr>
              <a:t>50KG</a:t>
            </a:r>
            <a:r>
              <a:rPr lang="zh-CN" altLang="en-US" sz="1600" b="1" dirty="0">
                <a:solidFill>
                  <a:schemeClr val="tx1"/>
                </a:solidFill>
                <a:latin typeface="微软雅黑" panose="020B0503020204020204" pitchFamily="34" charset="-122"/>
                <a:ea typeface="微软雅黑" panose="020B0503020204020204" pitchFamily="34" charset="-122"/>
              </a:rPr>
              <a:t>的液化石油气容器应设置在服务建筑外的单层专用房间内，并应采取防火措施。</a:t>
            </a:r>
            <a:endParaRPr lang="zh-CN" altLang="zh-CN" sz="1600" b="1" dirty="0">
              <a:solidFill>
                <a:schemeClr val="tx1"/>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b="1" dirty="0">
              <a:solidFill>
                <a:srgbClr val="FF0000"/>
              </a:solidFill>
              <a:latin typeface="微软雅黑" panose="020B0503020204020204" pitchFamily="34" charset="-122"/>
              <a:ea typeface="微软雅黑" panose="020B0503020204020204" pitchFamily="34" charset="-122"/>
            </a:endParaRPr>
          </a:p>
          <a:p>
            <a:pPr indent="457200" algn="ctr"/>
            <a:r>
              <a:rPr lang="en-US" altLang="zh-CN" sz="1600" b="1" i="0" dirty="0">
                <a:effectLst/>
                <a:latin typeface="+mj-ea"/>
                <a:ea typeface="+mj-ea"/>
              </a:rPr>
              <a:t>《</a:t>
            </a:r>
            <a:r>
              <a:rPr lang="zh-CN" altLang="en-US" sz="1600" b="1" i="0" dirty="0">
                <a:effectLst/>
                <a:latin typeface="+mj-ea"/>
                <a:ea typeface="+mj-ea"/>
              </a:rPr>
              <a:t>商店建筑设计规范</a:t>
            </a:r>
            <a:r>
              <a:rPr lang="en-US" altLang="zh-CN" sz="1600" b="1" i="0" dirty="0">
                <a:effectLst/>
                <a:latin typeface="+mj-ea"/>
                <a:ea typeface="+mj-ea"/>
              </a:rPr>
              <a:t>》JGJ-48-2014</a:t>
            </a:r>
            <a:endParaRPr lang="en-US" altLang="zh-CN" sz="1600" b="1" dirty="0">
              <a:solidFill>
                <a:srgbClr val="FF0000"/>
              </a:solidFill>
              <a:latin typeface="+mj-ea"/>
              <a:ea typeface="+mj-ea"/>
            </a:endParaRPr>
          </a:p>
          <a:p>
            <a:pPr indent="457200"/>
            <a:endParaRPr lang="zh-CN" altLang="zh-CN" sz="1600" dirty="0">
              <a:latin typeface="微软雅黑" panose="020B0503020204020204" pitchFamily="34" charset="-122"/>
              <a:ea typeface="微软雅黑" panose="020B0503020204020204" pitchFamily="34" charset="-122"/>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1</a:t>
            </a:r>
            <a:r>
              <a:rPr lang="zh-CN" altLang="en-US" sz="1600" dirty="0">
                <a:solidFill>
                  <a:schemeClr val="accent5">
                    <a:lumMod val="50000"/>
                  </a:schemeClr>
                </a:solidFill>
                <a:latin typeface="+mj-ea"/>
                <a:ea typeface="+mj-ea"/>
              </a:rPr>
              <a:t>、用气场所</a:t>
            </a:r>
          </a:p>
        </p:txBody>
      </p:sp>
      <p:cxnSp>
        <p:nvCxnSpPr>
          <p:cNvPr id="10" name="直接连接符 9"/>
          <p:cNvCxnSpPr/>
          <p:nvPr/>
        </p:nvCxnSpPr>
        <p:spPr>
          <a:xfrm flipV="1">
            <a:off x="1171852" y="1700808"/>
            <a:ext cx="3658540" cy="21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0183152D-AADB-B34E-EAB4-ED691E945C55}"/>
              </a:ext>
            </a:extLst>
          </p:cNvPr>
          <p:cNvPicPr>
            <a:picLocks noChangeAspect="1"/>
          </p:cNvPicPr>
          <p:nvPr/>
        </p:nvPicPr>
        <p:blipFill>
          <a:blip r:embed="rId2"/>
          <a:stretch>
            <a:fillRect/>
          </a:stretch>
        </p:blipFill>
        <p:spPr>
          <a:xfrm>
            <a:off x="1770441" y="4869160"/>
            <a:ext cx="6508044" cy="91447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1</a:t>
            </a:r>
            <a:r>
              <a:rPr lang="zh-CN" altLang="en-US" sz="1600" dirty="0">
                <a:solidFill>
                  <a:schemeClr val="accent5">
                    <a:lumMod val="50000"/>
                  </a:schemeClr>
                </a:solidFill>
                <a:latin typeface="+mj-ea"/>
                <a:ea typeface="+mj-ea"/>
              </a:rPr>
              <a:t>、用气场所</a:t>
            </a:r>
          </a:p>
        </p:txBody>
      </p:sp>
      <p:cxnSp>
        <p:nvCxnSpPr>
          <p:cNvPr id="10" name="直接连接符 9"/>
          <p:cNvCxnSpPr/>
          <p:nvPr/>
        </p:nvCxnSpPr>
        <p:spPr>
          <a:xfrm flipV="1">
            <a:off x="1171852" y="1700808"/>
            <a:ext cx="3658540" cy="21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DC75BF49-AE0C-0824-91D4-4174B2148E11}"/>
              </a:ext>
            </a:extLst>
          </p:cNvPr>
          <p:cNvPicPr>
            <a:picLocks noChangeAspect="1"/>
          </p:cNvPicPr>
          <p:nvPr/>
        </p:nvPicPr>
        <p:blipFill>
          <a:blip r:embed="rId2"/>
          <a:stretch>
            <a:fillRect/>
          </a:stretch>
        </p:blipFill>
        <p:spPr>
          <a:xfrm>
            <a:off x="2411760" y="1722268"/>
            <a:ext cx="4675760" cy="5019724"/>
          </a:xfrm>
          <a:prstGeom prst="rect">
            <a:avLst/>
          </a:prstGeom>
        </p:spPr>
      </p:pic>
    </p:spTree>
    <p:extLst>
      <p:ext uri="{BB962C8B-B14F-4D97-AF65-F5344CB8AC3E}">
        <p14:creationId xmlns:p14="http://schemas.microsoft.com/office/powerpoint/2010/main" val="204754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1012317" y="1286965"/>
            <a:ext cx="7880163" cy="1781996"/>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液化石油钢瓶必须经技术监督部门检查</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合格</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的产品。</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严禁</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使用</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未经检验</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检验不合格</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、或者</a:t>
            </a:r>
            <a:r>
              <a:rPr lang="zh-CN"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报废</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的液化石油气钢瓶。</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）根据规范要求：设计使用年限为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年，到期后允许在进行安全评定后延长</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年，即最长使用年限为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83F40CA-6068-96A1-CD47-6C7782D1A4B4}"/>
              </a:ext>
            </a:extLst>
          </p:cNvPr>
          <p:cNvPicPr>
            <a:picLocks noChangeAspect="1"/>
          </p:cNvPicPr>
          <p:nvPr/>
        </p:nvPicPr>
        <p:blipFill>
          <a:blip r:embed="rId2"/>
          <a:stretch>
            <a:fillRect/>
          </a:stretch>
        </p:blipFill>
        <p:spPr>
          <a:xfrm>
            <a:off x="1696393" y="3109284"/>
            <a:ext cx="6187976" cy="3520270"/>
          </a:xfrm>
          <a:prstGeom prst="rect">
            <a:avLst/>
          </a:prstGeom>
        </p:spPr>
      </p:pic>
      <p:grpSp>
        <p:nvGrpSpPr>
          <p:cNvPr id="15" name="组合 14">
            <a:extLst>
              <a:ext uri="{FF2B5EF4-FFF2-40B4-BE49-F238E27FC236}">
                <a16:creationId xmlns:a16="http://schemas.microsoft.com/office/drawing/2014/main" id="{C74FF84F-87FB-47EE-9EBC-E37A18BEE54C}"/>
              </a:ext>
            </a:extLst>
          </p:cNvPr>
          <p:cNvGrpSpPr/>
          <p:nvPr/>
        </p:nvGrpSpPr>
        <p:grpSpPr bwMode="auto">
          <a:xfrm>
            <a:off x="3347864" y="3314639"/>
            <a:ext cx="3331190" cy="3002661"/>
            <a:chOff x="7071682" y="7026806"/>
            <a:chExt cx="1894149" cy="2010742"/>
          </a:xfrm>
        </p:grpSpPr>
        <p:sp>
          <p:nvSpPr>
            <p:cNvPr id="16" name="Line 12">
              <a:extLst>
                <a:ext uri="{FF2B5EF4-FFF2-40B4-BE49-F238E27FC236}">
                  <a16:creationId xmlns:a16="http://schemas.microsoft.com/office/drawing/2014/main" id="{CCE04CDC-2E7F-813A-5FDB-3ABBCC46AF01}"/>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13">
              <a:extLst>
                <a:ext uri="{FF2B5EF4-FFF2-40B4-BE49-F238E27FC236}">
                  <a16:creationId xmlns:a16="http://schemas.microsoft.com/office/drawing/2014/main" id="{E02609BB-9A9E-8339-338C-45339F19738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3137563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1012317" y="1286964"/>
            <a:ext cx="4207755" cy="4716893"/>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下次检验期</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或本次检验时间一般会印制在瓶体上。若超期未检，即可视为过期瓶。</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）如果是已检验钢瓶，一般在钢瓶角阀上面会装有一</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检验环</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，上面标有本次检验时间及检验单位等信息。</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）若钢瓶瓶体无相关时间信息，也没有检验环的，可以查看钢瓶护照上的生产日期</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钢印</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，再按照标准进行时间加减计算。</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5" descr="IMG_5212.JPG">
            <a:extLst>
              <a:ext uri="{FF2B5EF4-FFF2-40B4-BE49-F238E27FC236}">
                <a16:creationId xmlns:a16="http://schemas.microsoft.com/office/drawing/2014/main" id="{C3D2C5C9-66B5-B2B1-39A3-609023B1AFB9}"/>
              </a:ext>
            </a:extLst>
          </p:cNvPr>
          <p:cNvPicPr>
            <a:picLocks noChangeAspect="1"/>
          </p:cNvPicPr>
          <p:nvPr/>
        </p:nvPicPr>
        <p:blipFill>
          <a:blip r:embed="rId2" cstate="print"/>
          <a:srcRect/>
          <a:stretch>
            <a:fillRect/>
          </a:stretch>
        </p:blipFill>
        <p:spPr bwMode="auto">
          <a:xfrm>
            <a:off x="5336649" y="854144"/>
            <a:ext cx="2533867" cy="1856884"/>
          </a:xfrm>
          <a:prstGeom prst="rect">
            <a:avLst/>
          </a:prstGeom>
          <a:noFill/>
          <a:ln w="9525">
            <a:solidFill>
              <a:schemeClr val="accent1"/>
            </a:solidFill>
            <a:miter lim="800000"/>
            <a:headEnd/>
            <a:tailEnd/>
          </a:ln>
        </p:spPr>
      </p:pic>
      <p:pic>
        <p:nvPicPr>
          <p:cNvPr id="4" name="Picture 3" descr="C:\Users\Administrator\Desktop\新建文件夹\IMG_5224.JPG">
            <a:extLst>
              <a:ext uri="{FF2B5EF4-FFF2-40B4-BE49-F238E27FC236}">
                <a16:creationId xmlns:a16="http://schemas.microsoft.com/office/drawing/2014/main" id="{64592230-EA2F-BB81-545C-1FD4E4414206}"/>
              </a:ext>
            </a:extLst>
          </p:cNvPr>
          <p:cNvPicPr>
            <a:picLocks noChangeAspect="1" noChangeArrowheads="1"/>
          </p:cNvPicPr>
          <p:nvPr/>
        </p:nvPicPr>
        <p:blipFill>
          <a:blip r:embed="rId3" cstate="print"/>
          <a:srcRect l="27163" b="17450"/>
          <a:stretch>
            <a:fillRect/>
          </a:stretch>
        </p:blipFill>
        <p:spPr bwMode="auto">
          <a:xfrm>
            <a:off x="5322797" y="2811155"/>
            <a:ext cx="2547719" cy="1991643"/>
          </a:xfrm>
          <a:prstGeom prst="rect">
            <a:avLst/>
          </a:prstGeom>
          <a:noFill/>
          <a:ln>
            <a:solidFill>
              <a:schemeClr val="accent1"/>
            </a:solidFill>
          </a:ln>
        </p:spPr>
      </p:pic>
      <p:pic>
        <p:nvPicPr>
          <p:cNvPr id="8" name="Picture 4" descr="C:\Users\Administrator\Desktop\新建文件夹\IMG_5221.JPG">
            <a:extLst>
              <a:ext uri="{FF2B5EF4-FFF2-40B4-BE49-F238E27FC236}">
                <a16:creationId xmlns:a16="http://schemas.microsoft.com/office/drawing/2014/main" id="{3F1B1232-39B0-7EA2-88AA-72A71C0D8527}"/>
              </a:ext>
            </a:extLst>
          </p:cNvPr>
          <p:cNvPicPr>
            <a:picLocks noChangeAspect="1" noChangeArrowheads="1"/>
          </p:cNvPicPr>
          <p:nvPr/>
        </p:nvPicPr>
        <p:blipFill>
          <a:blip r:embed="rId4" cstate="print"/>
          <a:srcRect l="26375" t="10101" r="20863" b="29000"/>
          <a:stretch>
            <a:fillRect/>
          </a:stretch>
        </p:blipFill>
        <p:spPr bwMode="auto">
          <a:xfrm>
            <a:off x="5316789" y="4898909"/>
            <a:ext cx="2547719" cy="1910790"/>
          </a:xfrm>
          <a:prstGeom prst="rect">
            <a:avLst/>
          </a:prstGeom>
          <a:noFill/>
          <a:ln>
            <a:solidFill>
              <a:schemeClr val="accent1"/>
            </a:solidFill>
          </a:ln>
        </p:spPr>
      </p:pic>
    </p:spTree>
    <p:extLst>
      <p:ext uri="{BB962C8B-B14F-4D97-AF65-F5344CB8AC3E}">
        <p14:creationId xmlns:p14="http://schemas.microsoft.com/office/powerpoint/2010/main" val="2627175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1012317" y="1286964"/>
            <a:ext cx="7921596" cy="5571035"/>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使用</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信息化</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钢瓶。</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检查：扫码、查看供气合同</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气瓶外观</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应</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完好、无明显质量缺陷</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气瓶</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无严重锈蚀。</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）瓶阀要具有自闭功能。</a:t>
            </a: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1607705" y="3140968"/>
            <a:ext cx="2731412" cy="3079807"/>
          </a:xfrm>
          <a:prstGeom prst="rect">
            <a:avLst/>
          </a:prstGeom>
        </p:spPr>
      </p:pic>
      <p:pic>
        <p:nvPicPr>
          <p:cNvPr id="4" name="图片 3"/>
          <p:cNvPicPr>
            <a:picLocks noChangeAspect="1"/>
          </p:cNvPicPr>
          <p:nvPr/>
        </p:nvPicPr>
        <p:blipFill>
          <a:blip r:embed="rId3"/>
          <a:stretch>
            <a:fillRect/>
          </a:stretch>
        </p:blipFill>
        <p:spPr>
          <a:xfrm>
            <a:off x="5116144" y="3112495"/>
            <a:ext cx="2480192" cy="3091812"/>
          </a:xfrm>
          <a:prstGeom prst="rect">
            <a:avLst/>
          </a:prstGeom>
        </p:spPr>
      </p:pic>
      <p:sp>
        <p:nvSpPr>
          <p:cNvPr id="14" name="Line 10"/>
          <p:cNvSpPr>
            <a:spLocks noChangeShapeType="1"/>
          </p:cNvSpPr>
          <p:nvPr/>
        </p:nvSpPr>
        <p:spPr bwMode="auto">
          <a:xfrm>
            <a:off x="2483769" y="6011338"/>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11"/>
          <p:cNvSpPr>
            <a:spLocks noChangeShapeType="1"/>
          </p:cNvSpPr>
          <p:nvPr/>
        </p:nvSpPr>
        <p:spPr bwMode="auto">
          <a:xfrm flipV="1">
            <a:off x="2815932" y="5686124"/>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20" name="组合 19"/>
          <p:cNvGrpSpPr/>
          <p:nvPr/>
        </p:nvGrpSpPr>
        <p:grpSpPr bwMode="auto">
          <a:xfrm>
            <a:off x="5971019" y="5686124"/>
            <a:ext cx="948741" cy="1008818"/>
            <a:chOff x="7071682" y="7026806"/>
            <a:chExt cx="1894149" cy="2010742"/>
          </a:xfrm>
        </p:grpSpPr>
        <p:sp>
          <p:nvSpPr>
            <p:cNvPr id="21"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3752722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483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1012317" y="1286964"/>
            <a:ext cx="7921596" cy="5571035"/>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descr="表格&#10;&#10;描述已自动生成">
            <a:extLst>
              <a:ext uri="{FF2B5EF4-FFF2-40B4-BE49-F238E27FC236}">
                <a16:creationId xmlns:a16="http://schemas.microsoft.com/office/drawing/2014/main" id="{A9020E0F-5516-EA65-A5A4-89F9081D6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47" y="723448"/>
            <a:ext cx="2837844" cy="6091658"/>
          </a:xfrm>
          <a:prstGeom prst="rect">
            <a:avLst/>
          </a:prstGeom>
        </p:spPr>
      </p:pic>
      <p:pic>
        <p:nvPicPr>
          <p:cNvPr id="12" name="图片 11" descr="图形用户界面, 应用程序&#10;&#10;描述已自动生成">
            <a:extLst>
              <a:ext uri="{FF2B5EF4-FFF2-40B4-BE49-F238E27FC236}">
                <a16:creationId xmlns:a16="http://schemas.microsoft.com/office/drawing/2014/main" id="{3A8E0B3A-4A1D-B439-3F62-8E942E02B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947" y="748650"/>
            <a:ext cx="2837844" cy="6048520"/>
          </a:xfrm>
          <a:prstGeom prst="rect">
            <a:avLst/>
          </a:prstGeom>
        </p:spPr>
      </p:pic>
    </p:spTree>
    <p:extLst>
      <p:ext uri="{BB962C8B-B14F-4D97-AF65-F5344CB8AC3E}">
        <p14:creationId xmlns:p14="http://schemas.microsoft.com/office/powerpoint/2010/main" val="500381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7041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999611" y="1330998"/>
            <a:ext cx="7921596" cy="5410470"/>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不得向餐饮用户提供气液两用瓶装燃气</a:t>
            </a:r>
            <a:r>
              <a:rPr lang="zh-CN" altLang="en-US"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辽宁</a:t>
            </a:r>
            <a:r>
              <a:rPr lang="zh-CN" altLang="en-US"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省</a:t>
            </a:r>
            <a:r>
              <a:rPr lang="en-US" altLang="zh-CN" sz="1600" b="1" dirty="0" err="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城镇燃气管理条例</a:t>
            </a:r>
            <a:r>
              <a:rPr lang="en-US" altLang="zh-CN" sz="16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a:t>
            </a:r>
          </a:p>
          <a:p>
            <a:pPr indent="304800" eaLnBrk="0" fontAlgn="base" hangingPunct="0">
              <a:lnSpc>
                <a:spcPts val="1800"/>
              </a:lnSpc>
              <a:spcBef>
                <a:spcPct val="0"/>
              </a:spcBef>
              <a:spcAft>
                <a:spcPct val="0"/>
              </a:spcAft>
            </a:pPr>
            <a:endParaRPr lang="zh-CN" altLang="zh-CN" sz="1600" dirty="0">
              <a:solidFill>
                <a:schemeClr val="tx1">
                  <a:lumMod val="50000"/>
                </a:schemeClr>
              </a:solidFill>
              <a:latin typeface="+mj-ea"/>
              <a:ea typeface="+mj-ea"/>
              <a:cs typeface="Times New Roman" panose="02020603050405020304" pitchFamily="18" charset="0"/>
            </a:endParaRP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a:stretch>
            <a:fillRect/>
          </a:stretch>
        </p:blipFill>
        <p:spPr>
          <a:xfrm>
            <a:off x="5395935" y="2049399"/>
            <a:ext cx="3205381" cy="4259921"/>
          </a:xfrm>
          <a:prstGeom prst="rect">
            <a:avLst/>
          </a:prstGeom>
        </p:spPr>
      </p:pic>
      <p:pic>
        <p:nvPicPr>
          <p:cNvPr id="23" name="图片 22"/>
          <p:cNvPicPr>
            <a:picLocks noChangeAspect="1"/>
          </p:cNvPicPr>
          <p:nvPr/>
        </p:nvPicPr>
        <p:blipFill>
          <a:blip r:embed="rId3"/>
          <a:stretch>
            <a:fillRect/>
          </a:stretch>
        </p:blipFill>
        <p:spPr>
          <a:xfrm>
            <a:off x="1603369" y="2060848"/>
            <a:ext cx="3614869" cy="4248472"/>
          </a:xfrm>
          <a:prstGeom prst="rect">
            <a:avLst/>
          </a:prstGeom>
        </p:spPr>
      </p:pic>
    </p:spTree>
    <p:extLst>
      <p:ext uri="{BB962C8B-B14F-4D97-AF65-F5344CB8AC3E}">
        <p14:creationId xmlns:p14="http://schemas.microsoft.com/office/powerpoint/2010/main" val="616437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7041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725744"/>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854143"/>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、液化石油气钢瓶</a:t>
            </a:r>
          </a:p>
        </p:txBody>
      </p:sp>
      <p:cxnSp>
        <p:nvCxnSpPr>
          <p:cNvPr id="10" name="直接连接符 9"/>
          <p:cNvCxnSpPr/>
          <p:nvPr/>
        </p:nvCxnSpPr>
        <p:spPr>
          <a:xfrm>
            <a:off x="1042892" y="1206565"/>
            <a:ext cx="3787500" cy="47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21CBF9A5-9149-7282-7B82-43D7C0CF8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046" y="1330998"/>
            <a:ext cx="7012708" cy="5261586"/>
          </a:xfrm>
          <a:prstGeom prst="rect">
            <a:avLst/>
          </a:prstGeom>
        </p:spPr>
      </p:pic>
    </p:spTree>
    <p:extLst>
      <p:ext uri="{BB962C8B-B14F-4D97-AF65-F5344CB8AC3E}">
        <p14:creationId xmlns:p14="http://schemas.microsoft.com/office/powerpoint/2010/main" val="1715092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一、燃气基础知识</a:t>
            </a:r>
          </a:p>
        </p:txBody>
      </p:sp>
      <p:sp>
        <p:nvSpPr>
          <p:cNvPr id="6" name="圆角矩形 5"/>
          <p:cNvSpPr/>
          <p:nvPr/>
        </p:nvSpPr>
        <p:spPr>
          <a:xfrm>
            <a:off x="1042892" y="1844824"/>
            <a:ext cx="7858180" cy="3168352"/>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液化石油气主要具有下列几种危险性：</a:t>
            </a: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）易燃易爆性</a:t>
            </a: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液化石油气是</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易燃易爆危化产品</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，最小引燃能量仅为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0.2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0.3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毫焦，所以不管是冬季还是夏季，液化石油气无需加热，与空气混合后，一旦遇到火源，如明火、撞击产生的火花、静电火花（如毛衣等可能产生静电服装摩擦时长生的火花）、电气火花（包括手机按键时产生的火花）等，很容易燃烧、爆炸。在空气中，液化石油气爆炸极限约为</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9.5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％，其爆炸范围宽且爆炸下限低，当液化石油气与空气混合达到其爆炸范围时，遇到火种即可发生爆炸。</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、液化石油气危险特性</a:t>
            </a:r>
          </a:p>
        </p:txBody>
      </p:sp>
      <p:cxnSp>
        <p:nvCxnSpPr>
          <p:cNvPr id="10" name="直接连接符 9"/>
          <p:cNvCxnSpPr/>
          <p:nvPr/>
        </p:nvCxnSpPr>
        <p:spPr>
          <a:xfrm>
            <a:off x="1115616" y="1732406"/>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爆炸形: 8 pt  1"/>
          <p:cNvSpPr/>
          <p:nvPr/>
        </p:nvSpPr>
        <p:spPr>
          <a:xfrm>
            <a:off x="5148064" y="4365104"/>
            <a:ext cx="2957986" cy="23545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kern="100" dirty="0">
                <a:solidFill>
                  <a:srgbClr val="0D0D0D"/>
                </a:solidFill>
                <a:effectLst/>
                <a:latin typeface="Calibri" panose="020F0502020204030204" pitchFamily="34" charset="0"/>
                <a:ea typeface="宋体" panose="02010600030101010101" pitchFamily="2" charset="-122"/>
                <a:cs typeface="宋体" panose="02010600030101010101" pitchFamily="2" charset="-122"/>
              </a:rPr>
              <a:t>爆炸下限越低的燃气，爆炸危险性就越大。</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971600" y="1856839"/>
            <a:ext cx="8172400"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瓶装液化石油气使用调压器应符合</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瓶装液化石油气调压器</a:t>
            </a:r>
            <a:r>
              <a:rPr lang="en-US" altLang="zh-CN" sz="1600" b="0" i="0" dirty="0">
                <a:solidFill>
                  <a:srgbClr val="3B3232"/>
                </a:solidFill>
                <a:effectLst/>
                <a:latin typeface="微软雅黑" panose="020B0503020204020204" pitchFamily="34" charset="-122"/>
                <a:ea typeface="微软雅黑" panose="020B0503020204020204" pitchFamily="34" charset="-122"/>
              </a:rPr>
              <a:t>》</a:t>
            </a:r>
            <a:r>
              <a:rPr lang="zh-CN" altLang="en-US" sz="1600" b="0" i="0" dirty="0">
                <a:solidFill>
                  <a:srgbClr val="3B3232"/>
                </a:solidFill>
                <a:effectLst/>
                <a:latin typeface="微软雅黑" panose="020B0503020204020204" pitchFamily="34" charset="-122"/>
                <a:ea typeface="微软雅黑" panose="020B0503020204020204" pitchFamily="34" charset="-122"/>
              </a:rPr>
              <a:t>（</a:t>
            </a:r>
            <a:r>
              <a:rPr lang="en-US" altLang="zh-CN" sz="1600" b="0" i="0" dirty="0">
                <a:solidFill>
                  <a:srgbClr val="3B3232"/>
                </a:solidFill>
                <a:effectLst/>
                <a:latin typeface="微软雅黑" panose="020B0503020204020204" pitchFamily="34" charset="-122"/>
                <a:ea typeface="微软雅黑" panose="020B0503020204020204" pitchFamily="34" charset="-122"/>
              </a:rPr>
              <a:t>GB35844—2018</a:t>
            </a:r>
            <a:r>
              <a:rPr lang="zh-CN" altLang="en-US" sz="1600" b="0" i="0" dirty="0">
                <a:solidFill>
                  <a:srgbClr val="3B3232"/>
                </a:solidFill>
                <a:effectLst/>
                <a:latin typeface="微软雅黑" panose="020B0503020204020204" pitchFamily="34" charset="-122"/>
                <a:ea typeface="微软雅黑" panose="020B0503020204020204" pitchFamily="34" charset="-122"/>
              </a:rPr>
              <a:t>）的相关要求。</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定期更换减压阀，具体以产品说明书上规定的时限为准（一般</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3~8</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家用调压器出气口应采用螺纹连接或软管连接，商用调压器出气口应采用螺纹连接。</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lvl="0" indent="304800" eaLnBrk="0" fontAlgn="base" hangingPunct="0">
              <a:lnSpc>
                <a:spcPct val="150000"/>
              </a:lnSpc>
              <a:spcBef>
                <a:spcPct val="0"/>
              </a:spcBef>
              <a:spcAft>
                <a:spcPct val="0"/>
              </a:spcAft>
            </a:pP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0" fontAlgn="base" hangingPunct="0">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6B7F9482-9D0F-935B-DDFA-8F8396BC450D}"/>
              </a:ext>
            </a:extLst>
          </p:cNvPr>
          <p:cNvPicPr>
            <a:picLocks noChangeAspect="1"/>
          </p:cNvPicPr>
          <p:nvPr/>
        </p:nvPicPr>
        <p:blipFill>
          <a:blip r:embed="rId2"/>
          <a:stretch>
            <a:fillRect/>
          </a:stretch>
        </p:blipFill>
        <p:spPr>
          <a:xfrm>
            <a:off x="1141957" y="3535834"/>
            <a:ext cx="7971211" cy="2034716"/>
          </a:xfrm>
          <a:prstGeom prst="rect">
            <a:avLst/>
          </a:prstGeom>
        </p:spPr>
      </p:pic>
    </p:spTree>
    <p:extLst>
      <p:ext uri="{BB962C8B-B14F-4D97-AF65-F5344CB8AC3E}">
        <p14:creationId xmlns:p14="http://schemas.microsoft.com/office/powerpoint/2010/main" val="304077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6" name="圆角矩形 5"/>
          <p:cNvSpPr/>
          <p:nvPr/>
        </p:nvSpPr>
        <p:spPr>
          <a:xfrm>
            <a:off x="1075620" y="1856839"/>
            <a:ext cx="7960876" cy="4236457"/>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endParaRPr lang="en-US" altLang="zh-CN" sz="1600" b="1" i="0" dirty="0">
              <a:solidFill>
                <a:srgbClr val="231815"/>
              </a:solidFill>
              <a:effectLst/>
              <a:latin typeface="宋体" panose="02010600030101010101" pitchFamily="2" charset="-122"/>
              <a:ea typeface="宋体" panose="02010600030101010101" pitchFamily="2" charset="-122"/>
            </a:endParaRPr>
          </a:p>
          <a:p>
            <a:pPr lvl="0" indent="304800" eaLnBrk="0" fontAlgn="base" hangingPunct="0">
              <a:lnSpc>
                <a:spcPct val="150000"/>
              </a:lnSpc>
              <a:spcBef>
                <a:spcPct val="0"/>
              </a:spcBef>
              <a:spcAft>
                <a:spcPct val="0"/>
              </a:spcAft>
            </a:pPr>
            <a:r>
              <a:rPr lang="zh-CN" altLang="en-US" sz="1600" b="1" i="0" dirty="0">
                <a:solidFill>
                  <a:srgbClr val="231815"/>
                </a:solidFill>
                <a:effectLst/>
                <a:latin typeface="宋体" panose="02010600030101010101" pitchFamily="2" charset="-122"/>
                <a:ea typeface="宋体" panose="02010600030101010101" pitchFamily="2" charset="-122"/>
              </a:rPr>
              <a:t>严禁使用可调式减压阀</a:t>
            </a:r>
            <a:endParaRPr lang="zh-CN" altLang="zh-CN" sz="1600" b="1"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9331EE1-E4A8-7473-FBA0-51AC5B470CAF}"/>
              </a:ext>
            </a:extLst>
          </p:cNvPr>
          <p:cNvPicPr>
            <a:picLocks noChangeAspect="1"/>
          </p:cNvPicPr>
          <p:nvPr/>
        </p:nvPicPr>
        <p:blipFill>
          <a:blip r:embed="rId2"/>
          <a:stretch>
            <a:fillRect/>
          </a:stretch>
        </p:blipFill>
        <p:spPr>
          <a:xfrm>
            <a:off x="5542366" y="1321711"/>
            <a:ext cx="3403649" cy="2368344"/>
          </a:xfrm>
          <a:prstGeom prst="rect">
            <a:avLst/>
          </a:prstGeom>
        </p:spPr>
      </p:pic>
      <p:pic>
        <p:nvPicPr>
          <p:cNvPr id="2" name="图片 1">
            <a:extLst>
              <a:ext uri="{FF2B5EF4-FFF2-40B4-BE49-F238E27FC236}">
                <a16:creationId xmlns:a16="http://schemas.microsoft.com/office/drawing/2014/main" id="{99D7FA34-D5C0-660B-5BD0-7E1C275B2034}"/>
              </a:ext>
            </a:extLst>
          </p:cNvPr>
          <p:cNvPicPr>
            <a:picLocks noChangeAspect="1"/>
          </p:cNvPicPr>
          <p:nvPr/>
        </p:nvPicPr>
        <p:blipFill>
          <a:blip r:embed="rId3"/>
          <a:stretch>
            <a:fillRect/>
          </a:stretch>
        </p:blipFill>
        <p:spPr>
          <a:xfrm>
            <a:off x="1174318" y="3156123"/>
            <a:ext cx="4206515" cy="2414427"/>
          </a:xfrm>
          <a:prstGeom prst="rect">
            <a:avLst/>
          </a:prstGeom>
        </p:spPr>
      </p:pic>
      <p:sp>
        <p:nvSpPr>
          <p:cNvPr id="14" name="Line 10">
            <a:extLst>
              <a:ext uri="{FF2B5EF4-FFF2-40B4-BE49-F238E27FC236}">
                <a16:creationId xmlns:a16="http://schemas.microsoft.com/office/drawing/2014/main" id="{9945570D-FD92-14D3-0669-9B42447E07BA}"/>
              </a:ext>
            </a:extLst>
          </p:cNvPr>
          <p:cNvSpPr>
            <a:spLocks noChangeShapeType="1"/>
          </p:cNvSpPr>
          <p:nvPr/>
        </p:nvSpPr>
        <p:spPr bwMode="auto">
          <a:xfrm>
            <a:off x="2760137" y="5132096"/>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 name="Line 11">
            <a:extLst>
              <a:ext uri="{FF2B5EF4-FFF2-40B4-BE49-F238E27FC236}">
                <a16:creationId xmlns:a16="http://schemas.microsoft.com/office/drawing/2014/main" id="{B696C680-2426-B76B-E5B4-94CE5C1B5DF3}"/>
              </a:ext>
            </a:extLst>
          </p:cNvPr>
          <p:cNvSpPr>
            <a:spLocks noChangeShapeType="1"/>
          </p:cNvSpPr>
          <p:nvPr/>
        </p:nvSpPr>
        <p:spPr bwMode="auto">
          <a:xfrm flipV="1">
            <a:off x="3092300" y="4806882"/>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8" name="图片 7">
            <a:extLst>
              <a:ext uri="{FF2B5EF4-FFF2-40B4-BE49-F238E27FC236}">
                <a16:creationId xmlns:a16="http://schemas.microsoft.com/office/drawing/2014/main" id="{F7664DD2-9004-D6B4-24EC-80C126608CDB}"/>
              </a:ext>
            </a:extLst>
          </p:cNvPr>
          <p:cNvPicPr>
            <a:picLocks noChangeAspect="1"/>
          </p:cNvPicPr>
          <p:nvPr/>
        </p:nvPicPr>
        <p:blipFill>
          <a:blip r:embed="rId4"/>
          <a:stretch>
            <a:fillRect/>
          </a:stretch>
        </p:blipFill>
        <p:spPr>
          <a:xfrm>
            <a:off x="5547032" y="3701820"/>
            <a:ext cx="3403649" cy="2427367"/>
          </a:xfrm>
          <a:prstGeom prst="rect">
            <a:avLst/>
          </a:prstGeom>
        </p:spPr>
      </p:pic>
      <p:grpSp>
        <p:nvGrpSpPr>
          <p:cNvPr id="11" name="组合 10">
            <a:extLst>
              <a:ext uri="{FF2B5EF4-FFF2-40B4-BE49-F238E27FC236}">
                <a16:creationId xmlns:a16="http://schemas.microsoft.com/office/drawing/2014/main" id="{4FD52753-DAB0-20A1-B44B-BB20D5AD20C8}"/>
              </a:ext>
            </a:extLst>
          </p:cNvPr>
          <p:cNvGrpSpPr/>
          <p:nvPr/>
        </p:nvGrpSpPr>
        <p:grpSpPr bwMode="auto">
          <a:xfrm>
            <a:off x="6646058" y="3146802"/>
            <a:ext cx="948741" cy="1008818"/>
            <a:chOff x="7071682" y="7026806"/>
            <a:chExt cx="1894149" cy="2010742"/>
          </a:xfrm>
        </p:grpSpPr>
        <p:sp>
          <p:nvSpPr>
            <p:cNvPr id="12" name="Line 12">
              <a:extLst>
                <a:ext uri="{FF2B5EF4-FFF2-40B4-BE49-F238E27FC236}">
                  <a16:creationId xmlns:a16="http://schemas.microsoft.com/office/drawing/2014/main" id="{7B7AA9FA-1288-7868-E57A-91BEC1777462}"/>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4E89EF67-FA8E-55B0-ECF1-E3B4076211D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463361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3D778E19-C56A-068F-5BE2-5874294E0B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85" b="23351"/>
          <a:stretch/>
        </p:blipFill>
        <p:spPr>
          <a:xfrm>
            <a:off x="834151" y="2146451"/>
            <a:ext cx="3164681" cy="3796842"/>
          </a:xfrm>
          <a:prstGeom prst="rect">
            <a:avLst/>
          </a:prstGeom>
        </p:spPr>
      </p:pic>
      <p:pic>
        <p:nvPicPr>
          <p:cNvPr id="19" name="图片 18">
            <a:extLst>
              <a:ext uri="{FF2B5EF4-FFF2-40B4-BE49-F238E27FC236}">
                <a16:creationId xmlns:a16="http://schemas.microsoft.com/office/drawing/2014/main" id="{4753A312-F50F-A3D9-1CF7-BB92FBB77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146445"/>
            <a:ext cx="5060478" cy="3796841"/>
          </a:xfrm>
          <a:prstGeom prst="rect">
            <a:avLst/>
          </a:prstGeom>
        </p:spPr>
      </p:pic>
      <p:grpSp>
        <p:nvGrpSpPr>
          <p:cNvPr id="11" name="组合 10">
            <a:extLst>
              <a:ext uri="{FF2B5EF4-FFF2-40B4-BE49-F238E27FC236}">
                <a16:creationId xmlns:a16="http://schemas.microsoft.com/office/drawing/2014/main" id="{4FD52753-DAB0-20A1-B44B-BB20D5AD20C8}"/>
              </a:ext>
            </a:extLst>
          </p:cNvPr>
          <p:cNvGrpSpPr/>
          <p:nvPr/>
        </p:nvGrpSpPr>
        <p:grpSpPr bwMode="auto">
          <a:xfrm>
            <a:off x="3458919" y="4466147"/>
            <a:ext cx="2226162" cy="2096470"/>
            <a:chOff x="7071682" y="7026806"/>
            <a:chExt cx="1894149" cy="2010742"/>
          </a:xfrm>
        </p:grpSpPr>
        <p:sp>
          <p:nvSpPr>
            <p:cNvPr id="12" name="Line 12">
              <a:extLst>
                <a:ext uri="{FF2B5EF4-FFF2-40B4-BE49-F238E27FC236}">
                  <a16:creationId xmlns:a16="http://schemas.microsoft.com/office/drawing/2014/main" id="{7B7AA9FA-1288-7868-E57A-91BEC1777462}"/>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4E89EF67-FA8E-55B0-ECF1-E3B4076211D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1134191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圆角矩形 5"/>
          <p:cNvSpPr/>
          <p:nvPr/>
        </p:nvSpPr>
        <p:spPr>
          <a:xfrm>
            <a:off x="971550" y="1844675"/>
            <a:ext cx="3783330" cy="4752340"/>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dirty="0">
                <a:latin typeface="HiddenHorzOCR"/>
              </a:rPr>
              <a:t>（</a:t>
            </a:r>
            <a:r>
              <a:rPr lang="en-US" altLang="zh-CN" sz="1600" dirty="0">
                <a:latin typeface="HiddenHorzOCR"/>
              </a:rPr>
              <a:t>1</a:t>
            </a:r>
            <a:r>
              <a:rPr lang="zh-CN" altLang="en-US" sz="1600" dirty="0">
                <a:latin typeface="HiddenHorzOCR"/>
              </a:rPr>
              <a:t>）</a:t>
            </a:r>
            <a:r>
              <a:rPr lang="zh-CN" altLang="en-US" sz="1600" dirty="0">
                <a:solidFill>
                  <a:srgbClr val="FF0000"/>
                </a:solidFill>
                <a:latin typeface="HiddenHorzOCR"/>
              </a:rPr>
              <a:t>商业燃具应设置熄火保护装置</a:t>
            </a:r>
            <a:r>
              <a:rPr lang="zh-CN" altLang="en-US" sz="1600" dirty="0">
                <a:latin typeface="HiddenHorzOCR"/>
              </a:rPr>
              <a:t>。</a:t>
            </a:r>
            <a:endParaRPr lang="en-US" altLang="zh-CN" sz="1600" dirty="0">
              <a:latin typeface="HiddenHorzOCR"/>
            </a:endParaRPr>
          </a:p>
          <a:p>
            <a:pPr indent="457200">
              <a:lnSpc>
                <a:spcPct val="150000"/>
              </a:lnSpc>
            </a:pPr>
            <a:r>
              <a:rPr lang="zh-CN" altLang="en-US" sz="1600" dirty="0">
                <a:latin typeface="HiddenHorzOCR"/>
              </a:rPr>
              <a:t>目前餐饮用大型燃气灶具均无熄火保护装置。</a:t>
            </a:r>
            <a:endParaRPr lang="en-US" altLang="zh-CN" sz="1600" dirty="0">
              <a:latin typeface="HiddenHorzOCR"/>
            </a:endParaRPr>
          </a:p>
          <a:p>
            <a:pPr indent="457200">
              <a:lnSpc>
                <a:spcPct val="150000"/>
              </a:lnSpc>
            </a:pPr>
            <a:r>
              <a:rPr lang="zh-CN" altLang="en-US" sz="1600" dirty="0">
                <a:latin typeface="HiddenHorzOCR"/>
              </a:rPr>
              <a:t>（商用燃气燃烧器具包括：蒸汽发生器、蒸箱、炸炉、煮食炉、大锅灶、平头炉、沸水器、饭锅、洗碗机、烧烤炉、烤箱13类燃具20多种产品。）</a:t>
            </a:r>
          </a:p>
          <a:p>
            <a:pPr indent="457200">
              <a:lnSpc>
                <a:spcPct val="150000"/>
              </a:lnSpc>
            </a:pPr>
            <a:r>
              <a:rPr lang="zh-CN" altLang="en-US" sz="1600" dirty="0">
                <a:solidFill>
                  <a:schemeClr val="tx1"/>
                </a:solidFill>
                <a:latin typeface="HiddenHorzOCR"/>
              </a:rPr>
              <a:t>每个主燃烧器通路上应串联方式设置两个独立控制阀门。</a:t>
            </a:r>
          </a:p>
        </p:txBody>
      </p:sp>
      <p:pic>
        <p:nvPicPr>
          <p:cNvPr id="3" name="图片 2"/>
          <p:cNvPicPr>
            <a:picLocks noChangeAspect="1"/>
          </p:cNvPicPr>
          <p:nvPr>
            <p:custDataLst>
              <p:tags r:id="rId1"/>
            </p:custDataLst>
          </p:nvPr>
        </p:nvPicPr>
        <p:blipFill>
          <a:blip r:embed="rId3"/>
          <a:stretch>
            <a:fillRect/>
          </a:stretch>
        </p:blipFill>
        <p:spPr>
          <a:xfrm>
            <a:off x="4787900" y="1988820"/>
            <a:ext cx="4332605" cy="4220210"/>
          </a:xfrm>
          <a:prstGeom prst="rect">
            <a:avLst/>
          </a:prstGeom>
        </p:spPr>
      </p:pic>
      <p:grpSp>
        <p:nvGrpSpPr>
          <p:cNvPr id="12" name="组合 11"/>
          <p:cNvGrpSpPr/>
          <p:nvPr/>
        </p:nvGrpSpPr>
        <p:grpSpPr bwMode="auto">
          <a:xfrm>
            <a:off x="5475228" y="5732485"/>
            <a:ext cx="948741" cy="1008818"/>
            <a:chOff x="7071682" y="7026806"/>
            <a:chExt cx="1894149" cy="2010742"/>
          </a:xfrm>
        </p:grpSpPr>
        <p:sp>
          <p:nvSpPr>
            <p:cNvPr id="13"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174318" y="1699915"/>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3FC60AB0-B63C-B801-D728-1BC2BD81040C}"/>
              </a:ext>
            </a:extLst>
          </p:cNvPr>
          <p:cNvPicPr>
            <a:picLocks noChangeAspect="1"/>
          </p:cNvPicPr>
          <p:nvPr/>
        </p:nvPicPr>
        <p:blipFill>
          <a:blip r:embed="rId2"/>
          <a:stretch>
            <a:fillRect/>
          </a:stretch>
        </p:blipFill>
        <p:spPr>
          <a:xfrm>
            <a:off x="1207162" y="2040372"/>
            <a:ext cx="3970364" cy="4077053"/>
          </a:xfrm>
          <a:prstGeom prst="rect">
            <a:avLst/>
          </a:prstGeom>
        </p:spPr>
      </p:pic>
      <p:pic>
        <p:nvPicPr>
          <p:cNvPr id="4" name="图片 3">
            <a:extLst>
              <a:ext uri="{FF2B5EF4-FFF2-40B4-BE49-F238E27FC236}">
                <a16:creationId xmlns:a16="http://schemas.microsoft.com/office/drawing/2014/main" id="{FF5EE8D1-CF65-8D78-2EBA-80168B616418}"/>
              </a:ext>
            </a:extLst>
          </p:cNvPr>
          <p:cNvPicPr>
            <a:picLocks noChangeAspect="1"/>
          </p:cNvPicPr>
          <p:nvPr/>
        </p:nvPicPr>
        <p:blipFill>
          <a:blip r:embed="rId3"/>
          <a:stretch>
            <a:fillRect/>
          </a:stretch>
        </p:blipFill>
        <p:spPr>
          <a:xfrm>
            <a:off x="5483464" y="1699915"/>
            <a:ext cx="2895851" cy="4427604"/>
          </a:xfrm>
          <a:prstGeom prst="rect">
            <a:avLst/>
          </a:prstGeom>
        </p:spPr>
      </p:pic>
      <p:grpSp>
        <p:nvGrpSpPr>
          <p:cNvPr id="6" name="组合 5">
            <a:extLst>
              <a:ext uri="{FF2B5EF4-FFF2-40B4-BE49-F238E27FC236}">
                <a16:creationId xmlns:a16="http://schemas.microsoft.com/office/drawing/2014/main" id="{34576A75-69F6-7014-AB2E-B1CBD8DE0757}"/>
              </a:ext>
            </a:extLst>
          </p:cNvPr>
          <p:cNvGrpSpPr/>
          <p:nvPr/>
        </p:nvGrpSpPr>
        <p:grpSpPr bwMode="auto">
          <a:xfrm>
            <a:off x="2228580" y="5549157"/>
            <a:ext cx="1440161" cy="1304382"/>
            <a:chOff x="7071682" y="7026806"/>
            <a:chExt cx="1894149" cy="2010742"/>
          </a:xfrm>
        </p:grpSpPr>
        <p:sp>
          <p:nvSpPr>
            <p:cNvPr id="12" name="Line 12">
              <a:extLst>
                <a:ext uri="{FF2B5EF4-FFF2-40B4-BE49-F238E27FC236}">
                  <a16:creationId xmlns:a16="http://schemas.microsoft.com/office/drawing/2014/main" id="{9231AA35-8D58-6DA8-C4B4-33644EFEF285}"/>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C86B1534-ACD6-7CBC-24A5-E83B1E76A34E}"/>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8" name="Line 10">
            <a:extLst>
              <a:ext uri="{FF2B5EF4-FFF2-40B4-BE49-F238E27FC236}">
                <a16:creationId xmlns:a16="http://schemas.microsoft.com/office/drawing/2014/main" id="{19B17EEE-0682-C4E6-5C8D-ED303DA03FD2}"/>
              </a:ext>
            </a:extLst>
          </p:cNvPr>
          <p:cNvSpPr>
            <a:spLocks noChangeShapeType="1"/>
          </p:cNvSpPr>
          <p:nvPr/>
        </p:nvSpPr>
        <p:spPr bwMode="auto">
          <a:xfrm>
            <a:off x="6362927" y="6127519"/>
            <a:ext cx="332164" cy="55472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 name="Line 11">
            <a:extLst>
              <a:ext uri="{FF2B5EF4-FFF2-40B4-BE49-F238E27FC236}">
                <a16:creationId xmlns:a16="http://schemas.microsoft.com/office/drawing/2014/main" id="{F8D5E16D-3D12-6C71-D66F-CE90444D9BAC}"/>
              </a:ext>
            </a:extLst>
          </p:cNvPr>
          <p:cNvSpPr>
            <a:spLocks noChangeShapeType="1"/>
          </p:cNvSpPr>
          <p:nvPr/>
        </p:nvSpPr>
        <p:spPr bwMode="auto">
          <a:xfrm flipV="1">
            <a:off x="6695090" y="5802305"/>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 name="文本框 1">
            <a:extLst>
              <a:ext uri="{FF2B5EF4-FFF2-40B4-BE49-F238E27FC236}">
                <a16:creationId xmlns:a16="http://schemas.microsoft.com/office/drawing/2014/main" id="{8427BEB4-8C7C-E03A-9B5B-5A4F8A45C38C}"/>
              </a:ext>
            </a:extLst>
          </p:cNvPr>
          <p:cNvSpPr txBox="1"/>
          <p:nvPr/>
        </p:nvSpPr>
        <p:spPr>
          <a:xfrm>
            <a:off x="1642810" y="1632543"/>
            <a:ext cx="2850515" cy="463588"/>
          </a:xfrm>
          <a:prstGeom prst="rect">
            <a:avLst/>
          </a:prstGeom>
          <a:noFill/>
        </p:spPr>
        <p:txBody>
          <a:bodyPr wrap="square" rtlCol="0" anchor="t">
            <a:spAutoFit/>
          </a:bodyPr>
          <a:lstStyle/>
          <a:p>
            <a:pPr lvl="0" indent="304800" eaLnBrk="0" fontAlgn="base" hangingPunct="0">
              <a:lnSpc>
                <a:spcPct val="150000"/>
              </a:lnSpc>
              <a:spcBef>
                <a:spcPct val="0"/>
              </a:spcBef>
              <a:spcAft>
                <a:spcPct val="0"/>
              </a:spcAft>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直排式燃气热水器</a:t>
            </a:r>
            <a:endParaRPr lang="zh-CN" altLang="en-US" b="1" dirty="0">
              <a:solidFill>
                <a:srgbClr val="FF0000"/>
              </a:solidFill>
            </a:endParaRPr>
          </a:p>
        </p:txBody>
      </p:sp>
    </p:spTree>
    <p:extLst>
      <p:ext uri="{BB962C8B-B14F-4D97-AF65-F5344CB8AC3E}">
        <p14:creationId xmlns:p14="http://schemas.microsoft.com/office/powerpoint/2010/main" val="2511947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4</a:t>
            </a:r>
            <a:r>
              <a:rPr lang="zh-CN" altLang="en-US" sz="1600" dirty="0">
                <a:solidFill>
                  <a:schemeClr val="accent5">
                    <a:lumMod val="50000"/>
                  </a:schemeClr>
                </a:solidFill>
                <a:latin typeface="+mj-ea"/>
                <a:ea typeface="+mj-ea"/>
              </a:rPr>
              <a:t>、燃具</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600" b="0" i="0" u="none" strike="noStrike" baseline="0" dirty="0">
                <a:latin typeface="HiddenHorzOCR"/>
              </a:rPr>
              <a:t>（</a:t>
            </a:r>
            <a:r>
              <a:rPr lang="en-US" altLang="zh-CN" sz="1600" b="0" i="0" u="none" strike="noStrike" baseline="0" dirty="0">
                <a:latin typeface="HiddenHorzOCR"/>
              </a:rPr>
              <a:t>2</a:t>
            </a:r>
            <a:r>
              <a:rPr lang="zh-CN" altLang="en-US" sz="1600" b="0" i="0" u="none" strike="noStrike" baseline="0" dirty="0">
                <a:latin typeface="HiddenHorzOCR"/>
              </a:rPr>
              <a:t>）</a:t>
            </a:r>
            <a:r>
              <a:rPr lang="zh-CN" altLang="en-US" sz="1600" dirty="0">
                <a:latin typeface="HiddenHorzOCR"/>
              </a:rPr>
              <a:t>燃具与电气设备、相邻管道之间的净距不应小于下表的规定。</a:t>
            </a:r>
            <a:endParaRPr lang="en-US" altLang="zh-CN" sz="1600" b="0" i="0" u="none" strike="noStrike" baseline="0" dirty="0">
              <a:latin typeface="HiddenHorzOCR"/>
            </a:endParaRPr>
          </a:p>
        </p:txBody>
      </p:sp>
      <p:pic>
        <p:nvPicPr>
          <p:cNvPr id="3" name="图片 2"/>
          <p:cNvPicPr>
            <a:picLocks noChangeAspect="1"/>
          </p:cNvPicPr>
          <p:nvPr/>
        </p:nvPicPr>
        <p:blipFill>
          <a:blip r:embed="rId2"/>
          <a:stretch>
            <a:fillRect/>
          </a:stretch>
        </p:blipFill>
        <p:spPr>
          <a:xfrm>
            <a:off x="1245608" y="2495380"/>
            <a:ext cx="6877050" cy="1762125"/>
          </a:xfrm>
          <a:prstGeom prst="rect">
            <a:avLst/>
          </a:prstGeom>
        </p:spPr>
      </p:pic>
      <p:pic>
        <p:nvPicPr>
          <p:cNvPr id="12" name="图片 11"/>
          <p:cNvPicPr>
            <a:picLocks noChangeAspect="1"/>
          </p:cNvPicPr>
          <p:nvPr/>
        </p:nvPicPr>
        <p:blipFill>
          <a:blip r:embed="rId3"/>
          <a:stretch>
            <a:fillRect/>
          </a:stretch>
        </p:blipFill>
        <p:spPr>
          <a:xfrm>
            <a:off x="1239888" y="4257505"/>
            <a:ext cx="6861220" cy="191276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0" i="0" u="none" strike="noStrike" baseline="0" dirty="0">
                <a:latin typeface="HiddenHorzOCR"/>
              </a:rPr>
              <a:t>（</a:t>
            </a:r>
            <a:r>
              <a:rPr lang="en-US" altLang="zh-CN" sz="1600" b="0" i="0" u="none" strike="noStrike" baseline="0" dirty="0">
                <a:latin typeface="HiddenHorzOCR"/>
              </a:rPr>
              <a:t>1</a:t>
            </a:r>
            <a:r>
              <a:rPr lang="zh-CN" altLang="en-US" sz="1600" b="0" i="0" u="none" strike="noStrike" baseline="0" dirty="0">
                <a:latin typeface="HiddenHorzOCR"/>
              </a:rPr>
              <a:t>）</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当家庭用户管道或液化石油气钢瓶调压器与燃具采用软管连接时，应采用专用燃具连接软管。软管的使用年限不应低于燃具的判废年限</a:t>
            </a:r>
            <a:r>
              <a:rPr lang="zh-CN" altLang="en-US" sz="1600" dirty="0">
                <a:solidFill>
                  <a:srgbClr val="FF0000"/>
                </a:solidFill>
                <a:latin typeface="HiddenHorzOCR"/>
              </a:rPr>
              <a:t>。</a:t>
            </a:r>
            <a:r>
              <a:rPr lang="en-US" altLang="zh-CN" sz="1600" dirty="0">
                <a:solidFill>
                  <a:srgbClr val="FF0000"/>
                </a:solidFill>
                <a:latin typeface="HiddenHorzOCR"/>
              </a:rPr>
              <a:t>GB55009</a:t>
            </a:r>
            <a:endParaRPr lang="en-US" altLang="zh-CN" sz="1600" b="0" i="0" u="none" strike="noStrike" baseline="0" dirty="0">
              <a:solidFill>
                <a:srgbClr val="FF0000"/>
              </a:solidFill>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stretch>
            <a:fillRect/>
          </a:stretch>
        </p:blipFill>
        <p:spPr>
          <a:xfrm>
            <a:off x="5351343" y="2953680"/>
            <a:ext cx="2749765" cy="2656086"/>
          </a:xfrm>
          <a:prstGeom prst="rect">
            <a:avLst/>
          </a:prstGeom>
        </p:spPr>
      </p:pic>
      <p:pic>
        <p:nvPicPr>
          <p:cNvPr id="15" name="Picture 2" descr="C:\Users\asus\Desktop\新建文件夹\新建文件夹\CIMG0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611" y="2953680"/>
            <a:ext cx="3372290" cy="265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0"/>
          <p:cNvSpPr>
            <a:spLocks noChangeShapeType="1"/>
          </p:cNvSpPr>
          <p:nvPr/>
        </p:nvSpPr>
        <p:spPr bwMode="auto">
          <a:xfrm>
            <a:off x="6112044" y="5639023"/>
            <a:ext cx="342171" cy="570137"/>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11"/>
          <p:cNvSpPr>
            <a:spLocks noChangeShapeType="1"/>
          </p:cNvSpPr>
          <p:nvPr/>
        </p:nvSpPr>
        <p:spPr bwMode="auto">
          <a:xfrm flipV="1">
            <a:off x="6444208" y="5313810"/>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20" name="组合 19"/>
          <p:cNvGrpSpPr/>
          <p:nvPr/>
        </p:nvGrpSpPr>
        <p:grpSpPr bwMode="auto">
          <a:xfrm>
            <a:off x="2778433" y="5200342"/>
            <a:ext cx="948741" cy="1008818"/>
            <a:chOff x="7071682" y="7026806"/>
            <a:chExt cx="1894149" cy="2010742"/>
          </a:xfrm>
        </p:grpSpPr>
        <p:sp>
          <p:nvSpPr>
            <p:cNvPr id="21"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3356308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descr="图片包含 室内, 桌子, 对, 木&#10;&#10;描述已自动生成">
            <a:extLst>
              <a:ext uri="{FF2B5EF4-FFF2-40B4-BE49-F238E27FC236}">
                <a16:creationId xmlns:a16="http://schemas.microsoft.com/office/drawing/2014/main" id="{7C3CD6A7-9B5B-FA5B-585A-093B92ED1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18" y="2072631"/>
            <a:ext cx="2932795" cy="3908866"/>
          </a:xfrm>
          <a:prstGeom prst="rect">
            <a:avLst/>
          </a:prstGeom>
        </p:spPr>
      </p:pic>
      <p:pic>
        <p:nvPicPr>
          <p:cNvPr id="6" name="图片 5">
            <a:extLst>
              <a:ext uri="{FF2B5EF4-FFF2-40B4-BE49-F238E27FC236}">
                <a16:creationId xmlns:a16="http://schemas.microsoft.com/office/drawing/2014/main" id="{E604DA79-2FC0-1A5F-1008-6EAF089B723E}"/>
              </a:ext>
            </a:extLst>
          </p:cNvPr>
          <p:cNvPicPr>
            <a:picLocks noChangeAspect="1"/>
          </p:cNvPicPr>
          <p:nvPr/>
        </p:nvPicPr>
        <p:blipFill>
          <a:blip r:embed="rId3"/>
          <a:stretch>
            <a:fillRect/>
          </a:stretch>
        </p:blipFill>
        <p:spPr>
          <a:xfrm>
            <a:off x="4355976" y="1343618"/>
            <a:ext cx="4320018" cy="5366893"/>
          </a:xfrm>
          <a:prstGeom prst="rect">
            <a:avLst/>
          </a:prstGeom>
        </p:spPr>
      </p:pic>
    </p:spTree>
    <p:extLst>
      <p:ext uri="{BB962C8B-B14F-4D97-AF65-F5344CB8AC3E}">
        <p14:creationId xmlns:p14="http://schemas.microsoft.com/office/powerpoint/2010/main" val="371286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078" y="2122441"/>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圆角矩形 5"/>
          <p:cNvSpPr/>
          <p:nvPr/>
        </p:nvSpPr>
        <p:spPr>
          <a:xfrm>
            <a:off x="1057884" y="2133749"/>
            <a:ext cx="3656074" cy="411478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不锈钢波纹软管</a:t>
            </a:r>
            <a:r>
              <a:rPr lang="zh-CN" altLang="en-US" sz="1600" dirty="0">
                <a:latin typeface="微软雅黑" panose="020B0503020204020204" pitchFamily="34" charset="-122"/>
                <a:ea typeface="微软雅黑" panose="020B0503020204020204" pitchFamily="34" charset="-122"/>
              </a:rPr>
              <a:t>与传统橡胶软管相比，其具有以下优势：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耐高温；</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耐腐蚀；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抗老化；</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防脱落；（专用卡具，丝扣连接）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防鼠咬；</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寿命长；（</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年，橡胶软管</a:t>
            </a:r>
            <a:r>
              <a:rPr lang="en-US" altLang="zh-CN" sz="1600" dirty="0">
                <a:latin typeface="微软雅黑" panose="020B0503020204020204" pitchFamily="34" charset="-122"/>
                <a:ea typeface="微软雅黑" panose="020B0503020204020204" pitchFamily="34" charset="-122"/>
              </a:rPr>
              <a:t>18-24</a:t>
            </a:r>
            <a:r>
              <a:rPr lang="zh-CN" altLang="en-US" sz="1600" dirty="0">
                <a:latin typeface="微软雅黑" panose="020B0503020204020204" pitchFamily="34" charset="-122"/>
                <a:ea typeface="微软雅黑" panose="020B0503020204020204" pitchFamily="34" charset="-122"/>
              </a:rPr>
              <a:t>个月）</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易安装。</a:t>
            </a:r>
          </a:p>
        </p:txBody>
      </p:sp>
    </p:spTree>
    <p:extLst>
      <p:ext uri="{BB962C8B-B14F-4D97-AF65-F5344CB8AC3E}">
        <p14:creationId xmlns:p14="http://schemas.microsoft.com/office/powerpoint/2010/main" val="2833680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600" b="0" i="0" u="none" strike="noStrike" baseline="0" dirty="0">
                <a:latin typeface="HiddenHorzOCR"/>
              </a:rPr>
              <a:t>（</a:t>
            </a:r>
            <a:r>
              <a:rPr lang="en-US" altLang="zh-CN" sz="1600" b="0" i="0" u="none" strike="noStrike" baseline="0" dirty="0">
                <a:latin typeface="HiddenHorzOCR"/>
              </a:rPr>
              <a:t>2</a:t>
            </a:r>
            <a:r>
              <a:rPr lang="zh-CN" altLang="en-US" sz="1600" b="0" i="0" u="none" strike="noStrike" baseline="0" dirty="0">
                <a:latin typeface="HiddenHorzOCR"/>
              </a:rPr>
              <a:t>）</a:t>
            </a:r>
            <a:r>
              <a:rPr lang="zh-CN" altLang="en-US" sz="1600" dirty="0">
                <a:latin typeface="微软雅黑" panose="020B0503020204020204" pitchFamily="34" charset="-122"/>
                <a:ea typeface="微软雅黑" panose="020B0503020204020204" pitchFamily="34" charset="-122"/>
                <a:sym typeface="Arial" panose="020B0604020202020204" pitchFamily="34" charset="0"/>
              </a:rPr>
              <a:t>燃气连接软管不应包封</a:t>
            </a:r>
            <a:r>
              <a:rPr lang="zh-CN" altLang="en-US" sz="1600" dirty="0">
                <a:latin typeface="HiddenHorzOCR"/>
              </a:rPr>
              <a:t>。</a:t>
            </a:r>
            <a:endParaRPr lang="en-US" altLang="zh-CN" sz="1600" b="0" i="0" u="none" strike="noStrike" baseline="0" dirty="0">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2"/>
          <a:stretch>
            <a:fillRect/>
          </a:stretch>
        </p:blipFill>
        <p:spPr>
          <a:xfrm>
            <a:off x="2555776" y="2554746"/>
            <a:ext cx="3590925" cy="2543175"/>
          </a:xfrm>
          <a:prstGeom prst="rect">
            <a:avLst/>
          </a:prstGeom>
        </p:spPr>
      </p:pic>
      <p:grpSp>
        <p:nvGrpSpPr>
          <p:cNvPr id="20" name="组合 19"/>
          <p:cNvGrpSpPr/>
          <p:nvPr/>
        </p:nvGrpSpPr>
        <p:grpSpPr bwMode="auto">
          <a:xfrm>
            <a:off x="4716016" y="4593512"/>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32155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一、燃气基础知识</a:t>
            </a:r>
          </a:p>
        </p:txBody>
      </p:sp>
      <p:sp>
        <p:nvSpPr>
          <p:cNvPr id="6" name="圆角矩形 5"/>
          <p:cNvSpPr/>
          <p:nvPr/>
        </p:nvSpPr>
        <p:spPr>
          <a:xfrm>
            <a:off x="1042893" y="1844824"/>
            <a:ext cx="5929354" cy="4536504"/>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）受热膨胀性</a:t>
            </a: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液化石油气是混合气体压缩而成的液体，当液体气化为气体时，体积会膨胀</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250</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倍。如果往钢瓶内充装过量的液化石油气，一旦受热而发生液化气体积膨胀，就将使瓶壁遭受极大压力，可能爆炸引起火灾。</a:t>
            </a: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）滞留、窒息性</a:t>
            </a:r>
          </a:p>
          <a:p>
            <a:pPr lvl="0" indent="304800" eaLnBrk="0" fontAlgn="base" hangingPunct="0">
              <a:lnSpc>
                <a:spcPct val="150000"/>
              </a:lnSpc>
              <a:spcBef>
                <a:spcPct val="0"/>
              </a:spcBef>
              <a:spcAft>
                <a:spcPct val="0"/>
              </a:spcAft>
            </a:pP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液化石油气比重是空气的</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1.5</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倍。在使用过程中发生漏气时，这些气体就会滞留、聚集在低洼处而不容易扩散。由于液化石油气体容易滞留，而使某一局部的浓度较高，高浓度的液化石油气可能导致人被麻醉、发晕，以致死亡。</a:t>
            </a:r>
            <a:endParaRPr lang="en-US" altLang="zh-CN"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2</a:t>
            </a:r>
            <a:r>
              <a:rPr lang="zh-CN" altLang="en-US" sz="1600" dirty="0">
                <a:solidFill>
                  <a:schemeClr val="accent5">
                    <a:lumMod val="50000"/>
                  </a:schemeClr>
                </a:solidFill>
                <a:latin typeface="+mj-ea"/>
                <a:ea typeface="+mj-ea"/>
              </a:rPr>
              <a:t>、液化石油气危险特性</a:t>
            </a:r>
          </a:p>
        </p:txBody>
      </p:sp>
      <p:cxnSp>
        <p:nvCxnSpPr>
          <p:cNvPr id="10" name="直接连接符 9"/>
          <p:cNvCxnSpPr/>
          <p:nvPr/>
        </p:nvCxnSpPr>
        <p:spPr>
          <a:xfrm>
            <a:off x="1115616" y="1732406"/>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F5F1ED97-F754-EBB7-CB3F-8809F18CD19C}"/>
              </a:ext>
            </a:extLst>
          </p:cNvPr>
          <p:cNvPicPr>
            <a:picLocks noChangeAspect="1"/>
          </p:cNvPicPr>
          <p:nvPr/>
        </p:nvPicPr>
        <p:blipFill>
          <a:blip r:embed="rId2"/>
          <a:stretch>
            <a:fillRect/>
          </a:stretch>
        </p:blipFill>
        <p:spPr>
          <a:xfrm>
            <a:off x="7111388" y="2780928"/>
            <a:ext cx="1979437" cy="249293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42892" y="1844824"/>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600" b="0" i="0" u="none" strike="noStrike" baseline="0" dirty="0">
                <a:latin typeface="HiddenHorzOCR"/>
              </a:rPr>
              <a:t>（</a:t>
            </a:r>
            <a:r>
              <a:rPr lang="en-US" altLang="zh-CN" sz="1600" b="0" i="0" u="none" strike="noStrike" baseline="0" dirty="0">
                <a:latin typeface="HiddenHorzOCR"/>
              </a:rPr>
              <a:t>3</a:t>
            </a:r>
            <a:r>
              <a:rPr lang="zh-CN" altLang="en-US" sz="1600" b="0" i="0" u="none" strike="noStrike" baseline="0" dirty="0">
                <a:latin typeface="HiddenHorzOCR"/>
              </a:rPr>
              <a:t>）</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燃气连接软管不应穿越墙体、门窗、顶棚和地面，长度不应大于</a:t>
            </a:r>
            <a:r>
              <a:rPr lang="en-US" altLang="zh-CN"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2.0m</a:t>
            </a:r>
            <a:r>
              <a:rPr lang="zh-CN" altLang="en-US" sz="16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且不应有接头</a:t>
            </a:r>
            <a:r>
              <a:rPr lang="zh-CN" altLang="en-US" sz="1600" dirty="0">
                <a:solidFill>
                  <a:srgbClr val="FF0000"/>
                </a:solidFill>
                <a:latin typeface="HiddenHorzOCR"/>
              </a:rPr>
              <a:t>。</a:t>
            </a:r>
            <a:endParaRPr lang="zh-CN" altLang="en-US" sz="1600" b="0" i="0" u="none" strike="noStrike" baseline="0" dirty="0">
              <a:solidFill>
                <a:srgbClr val="FF0000"/>
              </a:solidFill>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2" cstate="screen"/>
          <a:stretch>
            <a:fillRect/>
          </a:stretch>
        </p:blipFill>
        <p:spPr>
          <a:xfrm>
            <a:off x="5019815" y="3047461"/>
            <a:ext cx="3645391" cy="2734043"/>
          </a:xfrm>
          <a:prstGeom prst="rect">
            <a:avLst/>
          </a:prstGeom>
        </p:spPr>
      </p:pic>
      <p:pic>
        <p:nvPicPr>
          <p:cNvPr id="13" name="Picture 2" descr="img0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486" y="3029023"/>
            <a:ext cx="3643635" cy="273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bwMode="auto">
          <a:xfrm>
            <a:off x="4572000" y="5311406"/>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、调压器</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0165C94C-8455-5F47-C77A-6EE69EC1677C}"/>
              </a:ext>
            </a:extLst>
          </p:cNvPr>
          <p:cNvPicPr>
            <a:picLocks noChangeAspect="1"/>
          </p:cNvPicPr>
          <p:nvPr/>
        </p:nvPicPr>
        <p:blipFill rotWithShape="1">
          <a:blip r:embed="rId2">
            <a:extLst>
              <a:ext uri="{28A0092B-C50C-407E-A947-70E740481C1C}">
                <a14:useLocalDpi xmlns:a14="http://schemas.microsoft.com/office/drawing/2010/main" val="0"/>
              </a:ext>
            </a:extLst>
          </a:blip>
          <a:srcRect b="17315"/>
          <a:stretch/>
        </p:blipFill>
        <p:spPr>
          <a:xfrm>
            <a:off x="909963" y="2105887"/>
            <a:ext cx="3290263" cy="3627368"/>
          </a:xfrm>
          <a:prstGeom prst="rect">
            <a:avLst/>
          </a:prstGeom>
        </p:spPr>
      </p:pic>
      <p:pic>
        <p:nvPicPr>
          <p:cNvPr id="6" name="图片 5">
            <a:extLst>
              <a:ext uri="{FF2B5EF4-FFF2-40B4-BE49-F238E27FC236}">
                <a16:creationId xmlns:a16="http://schemas.microsoft.com/office/drawing/2014/main" id="{94A64117-3A3A-0E43-7592-943231C1A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883" y="2212361"/>
            <a:ext cx="4552558" cy="3414419"/>
          </a:xfrm>
          <a:prstGeom prst="rect">
            <a:avLst/>
          </a:prstGeom>
        </p:spPr>
      </p:pic>
      <p:grpSp>
        <p:nvGrpSpPr>
          <p:cNvPr id="11" name="组合 10">
            <a:extLst>
              <a:ext uri="{FF2B5EF4-FFF2-40B4-BE49-F238E27FC236}">
                <a16:creationId xmlns:a16="http://schemas.microsoft.com/office/drawing/2014/main" id="{4FD52753-DAB0-20A1-B44B-BB20D5AD20C8}"/>
              </a:ext>
            </a:extLst>
          </p:cNvPr>
          <p:cNvGrpSpPr/>
          <p:nvPr/>
        </p:nvGrpSpPr>
        <p:grpSpPr bwMode="auto">
          <a:xfrm>
            <a:off x="3563888" y="4242593"/>
            <a:ext cx="1901848" cy="1952454"/>
            <a:chOff x="7071682" y="7026806"/>
            <a:chExt cx="1894149" cy="2010742"/>
          </a:xfrm>
        </p:grpSpPr>
        <p:sp>
          <p:nvSpPr>
            <p:cNvPr id="12" name="Line 12">
              <a:extLst>
                <a:ext uri="{FF2B5EF4-FFF2-40B4-BE49-F238E27FC236}">
                  <a16:creationId xmlns:a16="http://schemas.microsoft.com/office/drawing/2014/main" id="{7B7AA9FA-1288-7868-E57A-91BEC1777462}"/>
                </a:ext>
              </a:extLst>
            </p:cNvPr>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Line 13">
              <a:extLst>
                <a:ext uri="{FF2B5EF4-FFF2-40B4-BE49-F238E27FC236}">
                  <a16:creationId xmlns:a16="http://schemas.microsoft.com/office/drawing/2014/main" id="{4E89EF67-FA8E-55B0-ECF1-E3B4076211D8}"/>
                </a:ext>
              </a:extLst>
            </p:cNvPr>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850918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604050F9-4886-4DE2-095B-1BE7BEE8C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95198" y="1025970"/>
            <a:ext cx="4553602" cy="6071469"/>
          </a:xfrm>
          <a:prstGeom prst="rect">
            <a:avLst/>
          </a:prstGeom>
        </p:spPr>
      </p:pic>
      <p:grpSp>
        <p:nvGrpSpPr>
          <p:cNvPr id="20" name="组合 19"/>
          <p:cNvGrpSpPr/>
          <p:nvPr/>
        </p:nvGrpSpPr>
        <p:grpSpPr bwMode="auto">
          <a:xfrm>
            <a:off x="4559671" y="4505564"/>
            <a:ext cx="942059" cy="1008818"/>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3828505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A18593E9-DB5C-2233-DA3D-CB96006E7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069" y="1774847"/>
            <a:ext cx="3656074" cy="4875717"/>
          </a:xfrm>
          <a:prstGeom prst="rect">
            <a:avLst/>
          </a:prstGeom>
        </p:spPr>
      </p:pic>
      <p:pic>
        <p:nvPicPr>
          <p:cNvPr id="8" name="图片 7">
            <a:extLst>
              <a:ext uri="{FF2B5EF4-FFF2-40B4-BE49-F238E27FC236}">
                <a16:creationId xmlns:a16="http://schemas.microsoft.com/office/drawing/2014/main" id="{A4AFE0B3-41A7-7D77-B408-00B816989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144" y="1753391"/>
            <a:ext cx="3672880" cy="4897173"/>
          </a:xfrm>
          <a:prstGeom prst="rect">
            <a:avLst/>
          </a:prstGeom>
        </p:spPr>
      </p:pic>
      <p:grpSp>
        <p:nvGrpSpPr>
          <p:cNvPr id="20" name="组合 19"/>
          <p:cNvGrpSpPr/>
          <p:nvPr/>
        </p:nvGrpSpPr>
        <p:grpSpPr bwMode="auto">
          <a:xfrm>
            <a:off x="4211960" y="3668968"/>
            <a:ext cx="1728192" cy="1680307"/>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1101174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66035890-4D66-9524-031D-4DC4E141A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475" y="1916832"/>
            <a:ext cx="6201050" cy="4649879"/>
          </a:xfrm>
          <a:prstGeom prst="rect">
            <a:avLst/>
          </a:prstGeom>
        </p:spPr>
      </p:pic>
      <p:grpSp>
        <p:nvGrpSpPr>
          <p:cNvPr id="20" name="组合 19"/>
          <p:cNvGrpSpPr/>
          <p:nvPr/>
        </p:nvGrpSpPr>
        <p:grpSpPr bwMode="auto">
          <a:xfrm>
            <a:off x="3635896" y="3933056"/>
            <a:ext cx="1728192" cy="1680307"/>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2598815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F204F01-D448-CD2B-8DC2-42B35BDC47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1368" y="1746837"/>
            <a:ext cx="6452024" cy="4838074"/>
          </a:xfrm>
          <a:prstGeom prst="rect">
            <a:avLst/>
          </a:prstGeom>
        </p:spPr>
      </p:pic>
      <p:grpSp>
        <p:nvGrpSpPr>
          <p:cNvPr id="20" name="组合 19"/>
          <p:cNvGrpSpPr/>
          <p:nvPr/>
        </p:nvGrpSpPr>
        <p:grpSpPr bwMode="auto">
          <a:xfrm>
            <a:off x="2699792" y="3834075"/>
            <a:ext cx="1728192" cy="1680307"/>
            <a:chOff x="9572775" y="7026806"/>
            <a:chExt cx="1880809" cy="2010742"/>
          </a:xfrm>
        </p:grpSpPr>
        <p:sp>
          <p:nvSpPr>
            <p:cNvPr id="21" name="Line 12"/>
            <p:cNvSpPr>
              <a:spLocks noChangeShapeType="1"/>
            </p:cNvSpPr>
            <p:nvPr/>
          </p:nvSpPr>
          <p:spPr bwMode="auto">
            <a:xfrm>
              <a:off x="9624826"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3"/>
            <p:cNvSpPr>
              <a:spLocks noChangeShapeType="1"/>
            </p:cNvSpPr>
            <p:nvPr/>
          </p:nvSpPr>
          <p:spPr bwMode="auto">
            <a:xfrm flipH="1">
              <a:off x="9572775" y="7041480"/>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dirty="0"/>
            </a:p>
          </p:txBody>
        </p:sp>
      </p:grpSp>
    </p:spTree>
    <p:extLst>
      <p:ext uri="{BB962C8B-B14F-4D97-AF65-F5344CB8AC3E}">
        <p14:creationId xmlns:p14="http://schemas.microsoft.com/office/powerpoint/2010/main" val="1649502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971600" y="116632"/>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175257" y="794075"/>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330076" y="922474"/>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03026" y="1279664"/>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414" y="1834754"/>
            <a:ext cx="3088062" cy="411580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834754"/>
            <a:ext cx="3088062" cy="4115808"/>
          </a:xfrm>
          <a:prstGeom prst="rect">
            <a:avLst/>
          </a:prstGeom>
        </p:spPr>
      </p:pic>
      <p:grpSp>
        <p:nvGrpSpPr>
          <p:cNvPr id="17" name="组合 16"/>
          <p:cNvGrpSpPr/>
          <p:nvPr/>
        </p:nvGrpSpPr>
        <p:grpSpPr bwMode="auto">
          <a:xfrm>
            <a:off x="3859000" y="4077072"/>
            <a:ext cx="1800200" cy="1656890"/>
            <a:chOff x="7071682" y="7026806"/>
            <a:chExt cx="1894149" cy="2010742"/>
          </a:xfrm>
        </p:grpSpPr>
        <p:sp>
          <p:nvSpPr>
            <p:cNvPr id="18" name="Line 12"/>
            <p:cNvSpPr>
              <a:spLocks noChangeShapeType="1"/>
            </p:cNvSpPr>
            <p:nvPr/>
          </p:nvSpPr>
          <p:spPr bwMode="auto">
            <a:xfrm>
              <a:off x="7137073" y="7026806"/>
              <a:ext cx="1828758" cy="2010742"/>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13"/>
            <p:cNvSpPr>
              <a:spLocks noChangeShapeType="1"/>
            </p:cNvSpPr>
            <p:nvPr/>
          </p:nvSpPr>
          <p:spPr bwMode="auto">
            <a:xfrm flipH="1">
              <a:off x="7071682" y="7026806"/>
              <a:ext cx="1817648" cy="1996068"/>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971600" y="116632"/>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175257" y="794075"/>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330076" y="909913"/>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5</a:t>
            </a:r>
            <a:r>
              <a:rPr lang="zh-CN" altLang="en-US" sz="1600" dirty="0">
                <a:solidFill>
                  <a:schemeClr val="accent5">
                    <a:lumMod val="50000"/>
                  </a:schemeClr>
                </a:solidFill>
                <a:latin typeface="+mj-ea"/>
                <a:ea typeface="+mj-ea"/>
              </a:rPr>
              <a:t>、软管</a:t>
            </a:r>
          </a:p>
        </p:txBody>
      </p:sp>
      <p:cxnSp>
        <p:nvCxnSpPr>
          <p:cNvPr id="10" name="直接连接符 9"/>
          <p:cNvCxnSpPr/>
          <p:nvPr/>
        </p:nvCxnSpPr>
        <p:spPr>
          <a:xfrm>
            <a:off x="1103026" y="1279664"/>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8374" y="1438750"/>
            <a:ext cx="6491552" cy="4870567"/>
          </a:xfrm>
          <a:prstGeom prst="rect">
            <a:avLst/>
          </a:prstGeom>
        </p:spPr>
      </p:pic>
      <p:sp>
        <p:nvSpPr>
          <p:cNvPr id="11" name="Line 10"/>
          <p:cNvSpPr>
            <a:spLocks noChangeShapeType="1"/>
          </p:cNvSpPr>
          <p:nvPr/>
        </p:nvSpPr>
        <p:spPr bwMode="auto">
          <a:xfrm>
            <a:off x="6156176" y="5623614"/>
            <a:ext cx="342171" cy="570137"/>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 name="Line 11"/>
          <p:cNvSpPr>
            <a:spLocks noChangeShapeType="1"/>
          </p:cNvSpPr>
          <p:nvPr/>
        </p:nvSpPr>
        <p:spPr bwMode="auto">
          <a:xfrm flipV="1">
            <a:off x="6444208" y="5313810"/>
            <a:ext cx="1293436" cy="879941"/>
          </a:xfrm>
          <a:prstGeom prst="line">
            <a:avLst/>
          </a:prstGeom>
          <a:noFill/>
          <a:ln w="76200">
            <a:solidFill>
              <a:srgbClr val="E30000"/>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054879" y="1781207"/>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eaLnBrk="1" hangingPunct="1">
              <a:lnSpc>
                <a:spcPct val="150000"/>
              </a:lnSpc>
              <a:spcBef>
                <a:spcPct val="0"/>
              </a:spcBef>
              <a:buFontTx/>
              <a:buNone/>
            </a:pPr>
            <a:r>
              <a:rPr lang="en-US" altLang="zh-CN" sz="1400" dirty="0">
                <a:latin typeface="微软雅黑" panose="020B0503020204020204" pitchFamily="34" charset="-122"/>
                <a:ea typeface="微软雅黑" panose="020B0503020204020204" pitchFamily="34" charset="-122"/>
              </a:rPr>
              <a:t>6.1 </a:t>
            </a:r>
            <a:r>
              <a:rPr lang="zh-CN" altLang="en-US" sz="1400" dirty="0">
                <a:latin typeface="微软雅黑" panose="020B0503020204020204" pitchFamily="34" charset="-122"/>
                <a:ea typeface="微软雅黑" panose="020B0503020204020204" pitchFamily="34" charset="-122"/>
              </a:rPr>
              <a:t>非居民用气场所面积</a:t>
            </a:r>
            <a:r>
              <a:rPr lang="zh-CN" altLang="en-US" sz="1400" dirty="0">
                <a:solidFill>
                  <a:srgbClr val="FF0000"/>
                </a:solidFill>
                <a:latin typeface="微软雅黑" panose="020B0503020204020204" pitchFamily="34" charset="-122"/>
                <a:ea typeface="微软雅黑" panose="020B0503020204020204" pitchFamily="34" charset="-122"/>
              </a:rPr>
              <a:t>≥</a:t>
            </a:r>
            <a:r>
              <a:rPr lang="en-US" altLang="zh-CN" sz="1400" dirty="0">
                <a:solidFill>
                  <a:srgbClr val="FF0000"/>
                </a:solidFill>
                <a:latin typeface="微软雅黑" panose="020B0503020204020204" pitchFamily="34" charset="-122"/>
                <a:ea typeface="微软雅黑" panose="020B0503020204020204" pitchFamily="34" charset="-122"/>
              </a:rPr>
              <a:t>80m</a:t>
            </a:r>
            <a:r>
              <a:rPr lang="en-US" altLang="zh-CN" sz="1400" baseline="30000" dirty="0">
                <a:solidFill>
                  <a:srgbClr val="FF0000"/>
                </a:solidFill>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，选择</a:t>
            </a:r>
            <a:r>
              <a:rPr lang="zh-CN" altLang="en-US" sz="1400" dirty="0">
                <a:solidFill>
                  <a:srgbClr val="FF0000"/>
                </a:solidFill>
                <a:latin typeface="微软雅黑" panose="020B0503020204020204" pitchFamily="34" charset="-122"/>
                <a:ea typeface="微软雅黑" panose="020B0503020204020204" pitchFamily="34" charset="-122"/>
              </a:rPr>
              <a:t>集中</a:t>
            </a:r>
            <a:r>
              <a:rPr lang="zh-CN" altLang="en-US" sz="1400" dirty="0">
                <a:latin typeface="微软雅黑" panose="020B0503020204020204" pitchFamily="34" charset="-122"/>
                <a:ea typeface="微软雅黑" panose="020B0503020204020204" pitchFamily="34" charset="-122"/>
              </a:rPr>
              <a:t>燃气报警控制系统，即由可燃气体探测器、可燃气体报警控制器、紧急切断阀等组成的自动控制系统；</a:t>
            </a:r>
            <a:endParaRPr lang="en-US" altLang="zh-CN" sz="14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en-US" altLang="zh-CN" sz="1400" dirty="0">
                <a:latin typeface="微软雅黑" panose="020B0503020204020204" pitchFamily="34" charset="-122"/>
                <a:ea typeface="微软雅黑" panose="020B0503020204020204" pitchFamily="34" charset="-122"/>
              </a:rPr>
              <a:t>6.2 </a:t>
            </a:r>
            <a:r>
              <a:rPr lang="zh-CN" altLang="en-US" sz="1400" dirty="0">
                <a:latin typeface="微软雅黑" panose="020B0503020204020204" pitchFamily="34" charset="-122"/>
                <a:ea typeface="微软雅黑" panose="020B0503020204020204" pitchFamily="34" charset="-122"/>
              </a:rPr>
              <a:t>非居民用气场所面积</a:t>
            </a:r>
            <a:r>
              <a:rPr lang="zh-CN" altLang="en-US" sz="1400" dirty="0">
                <a:solidFill>
                  <a:srgbClr val="FF0000"/>
                </a:solidFill>
                <a:latin typeface="微软雅黑" panose="020B0503020204020204" pitchFamily="34" charset="-122"/>
                <a:ea typeface="微软雅黑" panose="020B0503020204020204" pitchFamily="34" charset="-122"/>
              </a:rPr>
              <a:t>＜</a:t>
            </a:r>
            <a:r>
              <a:rPr lang="en-US" altLang="zh-CN" sz="1400" dirty="0">
                <a:solidFill>
                  <a:srgbClr val="FF0000"/>
                </a:solidFill>
                <a:latin typeface="微软雅黑" panose="020B0503020204020204" pitchFamily="34" charset="-122"/>
                <a:ea typeface="微软雅黑" panose="020B0503020204020204" pitchFamily="34" charset="-122"/>
              </a:rPr>
              <a:t>80m</a:t>
            </a:r>
            <a:r>
              <a:rPr lang="en-US" altLang="zh-CN" sz="1400" baseline="30000" dirty="0">
                <a:solidFill>
                  <a:srgbClr val="FF0000"/>
                </a:solidFill>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，可采用</a:t>
            </a:r>
            <a:r>
              <a:rPr lang="zh-CN" altLang="en-US" sz="1400" dirty="0">
                <a:solidFill>
                  <a:srgbClr val="FF0000"/>
                </a:solidFill>
                <a:latin typeface="微软雅黑" panose="020B0503020204020204" pitchFamily="34" charset="-122"/>
                <a:ea typeface="微软雅黑" panose="020B0503020204020204" pitchFamily="34" charset="-122"/>
              </a:rPr>
              <a:t>独立</a:t>
            </a:r>
            <a:r>
              <a:rPr lang="zh-CN" altLang="en-US" sz="1400" dirty="0">
                <a:latin typeface="微软雅黑" panose="020B0503020204020204" pitchFamily="34" charset="-122"/>
                <a:ea typeface="微软雅黑" panose="020B0503020204020204" pitchFamily="34" charset="-122"/>
              </a:rPr>
              <a:t>燃气报警控制系统，即由独立可燃气体探测器、紧急切断阀等组成的自动控制系统。独立式可燃气体探测器应与紧急切断阀连锁实现报警自动切断。</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6.3 </a:t>
            </a:r>
            <a:r>
              <a:rPr lang="zh-CN" altLang="en-US" sz="1400" b="1" dirty="0">
                <a:solidFill>
                  <a:srgbClr val="FF0000"/>
                </a:solidFill>
                <a:latin typeface="微软雅黑" panose="020B0503020204020204" pitchFamily="34" charset="-122"/>
                <a:ea typeface="微软雅黑" panose="020B0503020204020204" pitchFamily="34" charset="-122"/>
              </a:rPr>
              <a:t>检测比重比空气重的燃气时，检测报警器与燃具或阀门的水平距离不得大于</a:t>
            </a:r>
            <a:r>
              <a:rPr lang="en-US" altLang="zh-CN" sz="1400" b="1" dirty="0">
                <a:solidFill>
                  <a:srgbClr val="FF0000"/>
                </a:solidFill>
                <a:latin typeface="微软雅黑" panose="020B0503020204020204" pitchFamily="34" charset="-122"/>
                <a:ea typeface="微软雅黑" panose="020B0503020204020204" pitchFamily="34" charset="-122"/>
              </a:rPr>
              <a:t>4m</a:t>
            </a:r>
            <a:r>
              <a:rPr lang="zh-CN" altLang="en-US" sz="1400" b="1" dirty="0">
                <a:solidFill>
                  <a:srgbClr val="FF0000"/>
                </a:solidFill>
                <a:latin typeface="微软雅黑" panose="020B0503020204020204" pitchFamily="34" charset="-122"/>
                <a:ea typeface="微软雅黑" panose="020B0503020204020204" pitchFamily="34" charset="-122"/>
              </a:rPr>
              <a:t>，安装高度应距地面</a:t>
            </a:r>
            <a:r>
              <a:rPr lang="en-US" altLang="zh-CN" sz="1400" b="1" dirty="0">
                <a:solidFill>
                  <a:srgbClr val="FF0000"/>
                </a:solidFill>
                <a:latin typeface="微软雅黑" panose="020B0503020204020204" pitchFamily="34" charset="-122"/>
                <a:ea typeface="微软雅黑" panose="020B0503020204020204" pitchFamily="34" charset="-122"/>
              </a:rPr>
              <a:t>0.3m</a:t>
            </a:r>
            <a:r>
              <a:rPr lang="zh-CN" altLang="en-US" sz="1400" b="1" dirty="0">
                <a:solidFill>
                  <a:srgbClr val="FF0000"/>
                </a:solidFill>
                <a:latin typeface="微软雅黑" panose="020B0503020204020204" pitchFamily="34" charset="-122"/>
                <a:ea typeface="微软雅黑" panose="020B0503020204020204" pitchFamily="34" charset="-122"/>
              </a:rPr>
              <a:t>以内。</a:t>
            </a:r>
            <a:r>
              <a:rPr lang="zh-CN" altLang="en-US" sz="1400" dirty="0">
                <a:latin typeface="微软雅黑" panose="020B0503020204020204" pitchFamily="34" charset="-122"/>
                <a:ea typeface="微软雅黑" panose="020B0503020204020204" pitchFamily="34" charset="-122"/>
              </a:rPr>
              <a:t>距离距灶具及及排风口的</a:t>
            </a:r>
            <a:r>
              <a:rPr lang="zh-CN" altLang="en-US" sz="1400" dirty="0">
                <a:solidFill>
                  <a:srgbClr val="FF0000"/>
                </a:solidFill>
                <a:latin typeface="微软雅黑" panose="020B0503020204020204" pitchFamily="34" charset="-122"/>
                <a:ea typeface="微软雅黑" panose="020B0503020204020204" pitchFamily="34" charset="-122"/>
              </a:rPr>
              <a:t>水平距离应大于</a:t>
            </a:r>
            <a:r>
              <a:rPr lang="en-US" altLang="zh-CN" sz="1400" dirty="0">
                <a:solidFill>
                  <a:srgbClr val="FF0000"/>
                </a:solidFill>
                <a:latin typeface="微软雅黑" panose="020B0503020204020204" pitchFamily="34" charset="-122"/>
                <a:ea typeface="微软雅黑" panose="020B0503020204020204" pitchFamily="34" charset="-122"/>
              </a:rPr>
              <a:t>0.5m</a:t>
            </a:r>
            <a:r>
              <a:rPr lang="zh-CN" altLang="en-US" sz="1400" dirty="0">
                <a:solidFill>
                  <a:srgbClr val="FF0000"/>
                </a:solidFill>
                <a:latin typeface="微软雅黑" panose="020B0503020204020204" pitchFamily="34" charset="-122"/>
                <a:ea typeface="微软雅黑" panose="020B0503020204020204" pitchFamily="34" charset="-122"/>
              </a:rPr>
              <a:t>。</a:t>
            </a:r>
            <a:endParaRPr lang="en-US" altLang="zh-CN" sz="14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sym typeface="+mn-ea"/>
              </a:rPr>
              <a:t>6.4</a:t>
            </a:r>
            <a:r>
              <a:rPr lang="zh-CN" altLang="en-US" sz="1400" dirty="0">
                <a:latin typeface="微软雅黑" panose="020B0503020204020204" pitchFamily="34" charset="-122"/>
                <a:ea typeface="微软雅黑" panose="020B0503020204020204" pitchFamily="34" charset="-122"/>
                <a:sym typeface="+mn-ea"/>
              </a:rPr>
              <a:t> 城镇燃气探测器使用寿命，</a:t>
            </a:r>
            <a:r>
              <a:rPr lang="zh-CN" altLang="en-US" sz="1400" i="0" u="none" strike="noStrike" baseline="0" dirty="0">
                <a:solidFill>
                  <a:srgbClr val="FF0000"/>
                </a:solidFill>
                <a:latin typeface="微软雅黑" panose="020B0503020204020204" pitchFamily="34" charset="-122"/>
                <a:ea typeface="微软雅黑" panose="020B0503020204020204" pitchFamily="34" charset="-122"/>
              </a:rPr>
              <a:t>检定周期一般不超过</a:t>
            </a:r>
            <a:r>
              <a:rPr lang="en-US" altLang="zh-CN" sz="1400" i="0" u="none" strike="noStrike" baseline="0" dirty="0">
                <a:solidFill>
                  <a:srgbClr val="FF0000"/>
                </a:solidFill>
                <a:latin typeface="微软雅黑" panose="020B0503020204020204" pitchFamily="34" charset="-122"/>
                <a:ea typeface="微软雅黑" panose="020B0503020204020204" pitchFamily="34" charset="-122"/>
              </a:rPr>
              <a:t>1</a:t>
            </a:r>
            <a:r>
              <a:rPr lang="zh-CN" altLang="en-US" sz="1400" i="0" u="none" strike="noStrike" baseline="0">
                <a:solidFill>
                  <a:srgbClr val="FF0000"/>
                </a:solidFill>
                <a:latin typeface="微软雅黑" panose="020B0503020204020204" pitchFamily="34" charset="-122"/>
                <a:ea typeface="微软雅黑" panose="020B0503020204020204" pitchFamily="34" charset="-122"/>
              </a:rPr>
              <a:t>年。</a:t>
            </a:r>
            <a:endParaRPr lang="en-US" altLang="zh-CN" sz="1400" i="0" u="none" strike="noStrike" baseline="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endParaRPr lang="zh-CN" altLang="en-US" sz="1400" dirty="0">
              <a:latin typeface="微软雅黑" panose="020B0503020204020204" pitchFamily="34" charset="-122"/>
              <a:ea typeface="微软雅黑" panose="020B0503020204020204" pitchFamily="34" charset="-122"/>
              <a:sym typeface="+mn-ea"/>
            </a:endParaRPr>
          </a:p>
          <a:p>
            <a:pPr lvl="0" indent="304800" eaLnBrk="0" fontAlgn="base" hangingPunct="0">
              <a:lnSpc>
                <a:spcPct val="150000"/>
              </a:lnSpc>
              <a:spcBef>
                <a:spcPct val="0"/>
              </a:spcBef>
              <a:spcAft>
                <a:spcPct val="0"/>
              </a:spcAft>
            </a:pPr>
            <a:endParaRPr lang="zh-CN" altLang="en-US" sz="1400" b="0" i="0" u="none" strike="noStrike" baseline="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、报警控制系统</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p:nvPr>
            <p:custDataLst>
              <p:tags r:id="rId1"/>
            </p:custDataLst>
            <p:extLst>
              <p:ext uri="{D42A27DB-BD31-4B8C-83A1-F6EECF244321}">
                <p14:modId xmlns:p14="http://schemas.microsoft.com/office/powerpoint/2010/main" val="970182572"/>
              </p:ext>
            </p:extLst>
          </p:nvPr>
        </p:nvGraphicFramePr>
        <p:xfrm>
          <a:off x="2267744" y="4591318"/>
          <a:ext cx="5412105" cy="1809115"/>
        </p:xfrm>
        <a:graphic>
          <a:graphicData uri="http://schemas.openxmlformats.org/drawingml/2006/table">
            <a:tbl>
              <a:tblPr firstRow="1" bandRow="1">
                <a:tableStyleId>{5940675A-B579-460E-94D1-54222C63F5DA}</a:tableStyleId>
              </a:tblPr>
              <a:tblGrid>
                <a:gridCol w="1803400">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gridCol w="1805305">
                  <a:extLst>
                    <a:ext uri="{9D8B030D-6E8A-4147-A177-3AD203B41FA5}">
                      <a16:colId xmlns:a16="http://schemas.microsoft.com/office/drawing/2014/main" val="20002"/>
                    </a:ext>
                  </a:extLst>
                </a:gridCol>
              </a:tblGrid>
              <a:tr h="367030">
                <a:tc rowSpan="2">
                  <a:txBody>
                    <a:bodyPr/>
                    <a:lstStyle/>
                    <a:p>
                      <a:pPr indent="0" algn="ctr">
                        <a:buNone/>
                      </a:pPr>
                      <a:r>
                        <a:rPr lang="zh-CN" altLang="en-US" sz="1400" b="0" dirty="0">
                          <a:latin typeface="Calibri" panose="020F0502020204030204" pitchFamily="34" charset="0"/>
                          <a:ea typeface="宋体" panose="02010600030101010101" pitchFamily="2" charset="-122"/>
                          <a:cs typeface="Calibri" panose="020F0502020204030204" pitchFamily="34" charset="0"/>
                        </a:rPr>
                        <a:t>设备</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使用场所</a:t>
                      </a:r>
                      <a:endParaRPr lang="zh-CN"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31242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居住建筑</a:t>
                      </a:r>
                      <a:endParaRPr lang="zh-CN"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商业和工业企业</a:t>
                      </a:r>
                      <a:endParaRPr lang="zh-CN"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2575">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可燃气体探测器</a:t>
                      </a:r>
                      <a:endParaRPr lang="zh-CN"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5</a:t>
                      </a:r>
                      <a:endParaRPr lang="en-US"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3</a:t>
                      </a:r>
                      <a:endParaRPr lang="en-US"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2575">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不完全燃烧探测器</a:t>
                      </a:r>
                      <a:endParaRPr lang="zh-CN"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5</a:t>
                      </a:r>
                      <a:endParaRPr lang="en-US"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3</a:t>
                      </a:r>
                      <a:endParaRPr lang="en-US"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2575">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复合探测器</a:t>
                      </a:r>
                      <a:endParaRPr lang="zh-CN"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5</a:t>
                      </a:r>
                      <a:endParaRPr lang="en-US"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3</a:t>
                      </a:r>
                      <a:endParaRPr lang="en-US"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1940">
                <a:tc>
                  <a:txBody>
                    <a:bodyPr/>
                    <a:lstStyle/>
                    <a:p>
                      <a:pPr indent="0" algn="ctr">
                        <a:buNone/>
                      </a:pPr>
                      <a:r>
                        <a:rPr lang="en-US" sz="1400" b="0">
                          <a:latin typeface="Calibri" panose="020F0502020204030204" pitchFamily="34" charset="0"/>
                          <a:cs typeface="Calibri" panose="020F0502020204030204" pitchFamily="34" charset="0"/>
                        </a:rPr>
                        <a:t> </a:t>
                      </a:r>
                      <a:r>
                        <a:rPr lang="zh-CN" altLang="en-US" sz="1400" b="0">
                          <a:latin typeface="Calibri" panose="020F0502020204030204" pitchFamily="34" charset="0"/>
                          <a:cs typeface="Calibri" panose="020F0502020204030204" pitchFamily="34" charset="0"/>
                        </a:rPr>
                        <a:t>紧急切断阀</a:t>
                      </a:r>
                      <a:endParaRPr lang="zh-CN" altLang="en-US" sz="1400" b="0" dirty="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Calibri" panose="020F0502020204030204" pitchFamily="34" charset="0"/>
                          <a:cs typeface="Calibri" panose="020F0502020204030204" pitchFamily="34" charset="0"/>
                        </a:rPr>
                        <a:t> 10</a:t>
                      </a:r>
                      <a:endParaRPr lang="en-US" altLang="en-US" sz="14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400" b="0" dirty="0">
                          <a:latin typeface="Calibri" panose="020F0502020204030204" pitchFamily="34" charset="0"/>
                          <a:ea typeface="Calibri" panose="020F0502020204030204" pitchFamily="34" charset="0"/>
                          <a:cs typeface="Calibri" panose="020F0502020204030204" pitchFamily="34" charset="0"/>
                        </a:rPr>
                        <a:t>10</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213485" y="1863089"/>
            <a:ext cx="7391400" cy="4457131"/>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a:lnSpc>
                <a:spcPct val="150000"/>
              </a:lnSpc>
              <a:spcBef>
                <a:spcPct val="0"/>
              </a:spcBef>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sym typeface="+mn-ea"/>
              </a:rPr>
              <a:t>6.8</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mn-ea"/>
              </a:rPr>
              <a:t>、在商业和工业企业用气场所安装探测器的房间内，当任意两点间的水平距离小于</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sym typeface="+mn-ea"/>
              </a:rPr>
              <a:t>8m</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mn-ea"/>
              </a:rPr>
              <a:t>时，可设</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mn-ea"/>
              </a:rPr>
              <a:t>个探测器并符合下表</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mn-ea"/>
              </a:rPr>
              <a:t>规定。否则可设多个探测器并符合下表</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sym typeface="+mn-ea"/>
              </a:rPr>
              <a:t>规定</a:t>
            </a:r>
            <a:endPar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ct val="150000"/>
              </a:lnSpc>
              <a:spcBef>
                <a:spcPct val="0"/>
              </a:spcBef>
            </a:pPr>
            <a:endParaRPr lang="en-US" altLang="zh-CN" sz="14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eaLnBrk="0" fontAlgn="base" hangingPunct="0">
              <a:lnSpc>
                <a:spcPct val="150000"/>
              </a:lnSpc>
              <a:spcBef>
                <a:spcPct val="0"/>
              </a:spcBef>
              <a:spcAft>
                <a:spcPct val="0"/>
              </a:spcAft>
            </a:pPr>
            <a:r>
              <a:rPr lang="zh-CN" altLang="en-US"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表</a:t>
            </a:r>
            <a:r>
              <a:rPr lang="en-US" altLang="zh-CN"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单个探测器的设置</a:t>
            </a:r>
            <a:endParaRPr lang="zh-CN" altLang="en-US"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spcBef>
                <a:spcPct val="0"/>
              </a:spcBef>
              <a:buFontTx/>
              <a:buNone/>
            </a:pPr>
            <a:endParaRPr lang="zh-CN" altLang="en-US" sz="1400" b="0" i="0" u="none" strike="noStrike" baseline="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、报警控制系统</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3" name="表格 2"/>
          <p:cNvGraphicFramePr/>
          <p:nvPr>
            <p:custDataLst>
              <p:tags r:id="rId1"/>
            </p:custDataLst>
            <p:extLst>
              <p:ext uri="{D42A27DB-BD31-4B8C-83A1-F6EECF244321}">
                <p14:modId xmlns:p14="http://schemas.microsoft.com/office/powerpoint/2010/main" val="3534020489"/>
              </p:ext>
            </p:extLst>
          </p:nvPr>
        </p:nvGraphicFramePr>
        <p:xfrm>
          <a:off x="1510982" y="3429000"/>
          <a:ext cx="6796405" cy="2731770"/>
        </p:xfrm>
        <a:graphic>
          <a:graphicData uri="http://schemas.openxmlformats.org/drawingml/2006/table">
            <a:tbl>
              <a:tblPr firstRow="1" bandRow="1">
                <a:tableStyleId>{5940675A-B579-460E-94D1-54222C63F5DA}</a:tableStyleId>
              </a:tblPr>
              <a:tblGrid>
                <a:gridCol w="1347470">
                  <a:extLst>
                    <a:ext uri="{9D8B030D-6E8A-4147-A177-3AD203B41FA5}">
                      <a16:colId xmlns:a16="http://schemas.microsoft.com/office/drawing/2014/main" val="20000"/>
                    </a:ext>
                  </a:extLst>
                </a:gridCol>
                <a:gridCol w="1346835">
                  <a:extLst>
                    <a:ext uri="{9D8B030D-6E8A-4147-A177-3AD203B41FA5}">
                      <a16:colId xmlns:a16="http://schemas.microsoft.com/office/drawing/2014/main" val="20001"/>
                    </a:ext>
                  </a:extLst>
                </a:gridCol>
                <a:gridCol w="1349375">
                  <a:extLst>
                    <a:ext uri="{9D8B030D-6E8A-4147-A177-3AD203B41FA5}">
                      <a16:colId xmlns:a16="http://schemas.microsoft.com/office/drawing/2014/main" val="20002"/>
                    </a:ext>
                  </a:extLst>
                </a:gridCol>
                <a:gridCol w="1348740">
                  <a:extLst>
                    <a:ext uri="{9D8B030D-6E8A-4147-A177-3AD203B41FA5}">
                      <a16:colId xmlns:a16="http://schemas.microsoft.com/office/drawing/2014/main" val="20003"/>
                    </a:ext>
                  </a:extLst>
                </a:gridCol>
                <a:gridCol w="1403985">
                  <a:extLst>
                    <a:ext uri="{9D8B030D-6E8A-4147-A177-3AD203B41FA5}">
                      <a16:colId xmlns:a16="http://schemas.microsoft.com/office/drawing/2014/main" val="20004"/>
                    </a:ext>
                  </a:extLst>
                </a:gridCol>
              </a:tblGrid>
              <a:tr h="241930">
                <a:tc>
                  <a:txBody>
                    <a:bodyPr/>
                    <a:lstStyle/>
                    <a:p>
                      <a:pPr indent="0" algn="ctr">
                        <a:buNone/>
                      </a:pPr>
                      <a:r>
                        <a:rPr lang="en-US" sz="1600" b="0" dirty="0" err="1">
                          <a:latin typeface="宋体" panose="02010600030101010101" pitchFamily="2" charset="-122"/>
                          <a:ea typeface="宋体" panose="02010600030101010101" pitchFamily="2" charset="-122"/>
                          <a:cs typeface="宋体" panose="02010600030101010101" pitchFamily="2" charset="-122"/>
                        </a:rPr>
                        <a:t>燃气种类或相对密度</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探测器与释放源水平距离L1</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探测器与地面距离H</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探测器与顶棚距离D</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探测器与通风口及门窗距离L2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99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液化石油气或相对密度大于1的燃气</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4</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H</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0.5</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8515">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天然气或相对密度小于1的燃气</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8</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D</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0.5</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2745">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一氧化碳</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D</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0.5</a:t>
                      </a:r>
                      <a:r>
                        <a:rPr lang="en-US" sz="1600" b="0" dirty="0">
                          <a:latin typeface="Arial" panose="020B0604020202020204" pitchFamily="34" charset="0"/>
                          <a:cs typeface="Arial" panose="020B0604020202020204" pitchFamily="34" charset="0"/>
                        </a:rPr>
                        <a:t>≤</a:t>
                      </a:r>
                      <a:r>
                        <a:rPr lang="en-US" sz="1600" b="0" dirty="0">
                          <a:latin typeface="宋体" panose="02010600030101010101" pitchFamily="2" charset="-122"/>
                          <a:ea typeface="宋体" panose="02010600030101010101" pitchFamily="2" charset="-122"/>
                          <a:cs typeface="宋体" panose="02010600030101010101" pitchFamily="2" charset="-122"/>
                        </a:rPr>
                        <a:t>L2</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116632"/>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一、燃气基础知识</a:t>
            </a:r>
          </a:p>
        </p:txBody>
      </p:sp>
      <p:sp>
        <p:nvSpPr>
          <p:cNvPr id="6" name="圆角矩形 5"/>
          <p:cNvSpPr/>
          <p:nvPr/>
        </p:nvSpPr>
        <p:spPr>
          <a:xfrm>
            <a:off x="971550" y="1268730"/>
            <a:ext cx="7921625" cy="547263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《中华人民共和国安全生产法》</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《城镇燃气管理条例》</a:t>
            </a:r>
            <a:endPar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辽宁省</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城镇燃气管理条例》</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《燃气工程项目规范》Ｇ</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 55009 – 2021</a:t>
            </a:r>
          </a:p>
          <a:p>
            <a:pPr indent="304800" eaLnBrk="0" fontAlgn="base" hangingPunct="0">
              <a:lnSpc>
                <a:spcPts val="2600"/>
              </a:lnSpc>
              <a:spcBef>
                <a:spcPct val="0"/>
              </a:spcBef>
              <a:spcAft>
                <a:spcPct val="0"/>
              </a:spcAft>
            </a:pP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建筑防火通用规范</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》GB 55037-2022</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《城镇燃气设计规范》Ｇ</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B 50028-2006</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家用燃气燃烧器具安装及验收规程</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CJJ12-2013</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商用燃气燃烧器具</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》GB 35848-2018</a:t>
            </a: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瓶装液化石油气调压器</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》GB 35844-2018</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《液化石油气钢瓶》Ｇ</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B 5842-2022</a:t>
            </a: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《燃气用不锈钢波纹软管》</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CJ/T 197 -2010</a:t>
            </a:r>
          </a:p>
          <a:p>
            <a:pPr indent="304800" eaLnBrk="0" fontAlgn="base" hangingPunct="0">
              <a:lnSpc>
                <a:spcPts val="2600"/>
              </a:lnSpc>
              <a:spcBef>
                <a:spcPct val="0"/>
              </a:spcBef>
              <a:spcAft>
                <a:spcPct val="0"/>
              </a:spcAft>
            </a:pPr>
            <a:r>
              <a:rPr lang="en-US" altLang="zh-CN" sz="1600" b="0" i="0" dirty="0">
                <a:solidFill>
                  <a:srgbClr val="333333"/>
                </a:solidFill>
                <a:effectLst/>
                <a:latin typeface="微软雅黑" panose="020B0503020204020204" pitchFamily="34" charset="-122"/>
                <a:ea typeface="微软雅黑" panose="020B0503020204020204" pitchFamily="34" charset="-122"/>
              </a:rPr>
              <a:t> 《</a:t>
            </a:r>
            <a:r>
              <a:rPr lang="zh-CN" altLang="en-US" sz="1600" b="0" i="0" dirty="0">
                <a:solidFill>
                  <a:srgbClr val="333333"/>
                </a:solidFill>
                <a:effectLst/>
                <a:latin typeface="微软雅黑" panose="020B0503020204020204" pitchFamily="34" charset="-122"/>
                <a:ea typeface="微软雅黑" panose="020B0503020204020204" pitchFamily="34" charset="-122"/>
              </a:rPr>
              <a:t>石油化工可燃气体和有毒气体检测报警设计规范</a:t>
            </a:r>
            <a:r>
              <a:rPr lang="en-US" altLang="zh-CN" sz="1600" b="0" i="0" dirty="0">
                <a:solidFill>
                  <a:srgbClr val="333333"/>
                </a:solidFill>
                <a:effectLst/>
                <a:latin typeface="微软雅黑" panose="020B0503020204020204" pitchFamily="34" charset="-122"/>
                <a:ea typeface="微软雅黑" panose="020B0503020204020204" pitchFamily="34" charset="-122"/>
              </a:rPr>
              <a:t>》 GB50493-2019</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《城镇燃气报警控制系统技术规程》</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CJJ/T146-2011</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《可燃气体探测器》Ｇ</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B 15322.1-4-2019</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《可燃气体报警控制器》Ｇ</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B 16808-4-2008</a:t>
            </a:r>
          </a:p>
          <a:p>
            <a:pPr indent="304800" eaLnBrk="0" fontAlgn="base" hangingPunct="0">
              <a:lnSpc>
                <a:spcPts val="26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《城镇燃气室内工程施工与质量验收规范》</a:t>
            </a: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CJJ94-2009</a:t>
            </a:r>
          </a:p>
          <a:p>
            <a:pPr indent="304800" eaLnBrk="0" fontAlgn="base" hangingPunct="0">
              <a:lnSpc>
                <a:spcPct val="150000"/>
              </a:lnSpc>
              <a:spcBef>
                <a:spcPct val="0"/>
              </a:spcBef>
              <a:spcAft>
                <a:spcPct val="0"/>
              </a:spcAft>
            </a:pP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eaLnBrk="0" fontAlgn="base" hangingPunct="0">
              <a:lnSpc>
                <a:spcPct val="150000"/>
              </a:lnSpc>
              <a:spcBef>
                <a:spcPct val="0"/>
              </a:spcBef>
              <a:spcAft>
                <a:spcPct val="0"/>
              </a:spcAft>
            </a:pPr>
            <a:endPar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04800" eaLnBrk="0" fontAlgn="base" hangingPunct="0">
              <a:lnSpc>
                <a:spcPct val="150000"/>
              </a:lnSpc>
              <a:spcBef>
                <a:spcPct val="0"/>
              </a:spcBef>
              <a:spcAft>
                <a:spcPct val="0"/>
              </a:spcAft>
            </a:pPr>
            <a:endParaRPr lang="en-US" altLang="zh-CN" sz="1600" b="0" i="0" dirty="0">
              <a:solidFill>
                <a:srgbClr val="333333"/>
              </a:solidFill>
              <a:effectLst/>
              <a:latin typeface="微软雅黑" panose="020B0503020204020204" pitchFamily="34" charset="-122"/>
              <a:ea typeface="微软雅黑" panose="020B0503020204020204" pitchFamily="34" charset="-122"/>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r>
              <a:rPr lang="en-US"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7" name="L 形 6"/>
          <p:cNvSpPr/>
          <p:nvPr/>
        </p:nvSpPr>
        <p:spPr>
          <a:xfrm rot="5400000">
            <a:off x="1246549" y="794075"/>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922474"/>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3</a:t>
            </a:r>
            <a:r>
              <a:rPr lang="zh-CN" altLang="en-US" sz="1600" dirty="0">
                <a:solidFill>
                  <a:schemeClr val="accent5">
                    <a:lumMod val="50000"/>
                  </a:schemeClr>
                </a:solidFill>
                <a:latin typeface="+mj-ea"/>
                <a:ea typeface="+mj-ea"/>
              </a:rPr>
              <a:t>、常用法律法规、规范标准</a:t>
            </a:r>
          </a:p>
        </p:txBody>
      </p:sp>
      <p:cxnSp>
        <p:nvCxnSpPr>
          <p:cNvPr id="10" name="直接连接符 9"/>
          <p:cNvCxnSpPr/>
          <p:nvPr/>
        </p:nvCxnSpPr>
        <p:spPr>
          <a:xfrm>
            <a:off x="1115616" y="1279664"/>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、报警控制系统</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115695" y="1772285"/>
            <a:ext cx="2850515" cy="506730"/>
          </a:xfrm>
          <a:prstGeom prst="rect">
            <a:avLst/>
          </a:prstGeom>
          <a:noFill/>
        </p:spPr>
        <p:txBody>
          <a:bodyPr wrap="square" rtlCol="0" anchor="t">
            <a:spAutoFit/>
          </a:bodyPr>
          <a:lstStyle/>
          <a:p>
            <a:pPr lvl="0" indent="304800" eaLnBrk="0" fontAlgn="base" hangingPunct="0">
              <a:lnSpc>
                <a:spcPct val="150000"/>
              </a:lnSpc>
              <a:spcBef>
                <a:spcPct val="0"/>
              </a:spcBef>
              <a:spcAft>
                <a:spcPct val="0"/>
              </a:spcAft>
            </a:pPr>
            <a:r>
              <a:rPr lang="zh-CN" altLang="en-US"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表</a:t>
            </a:r>
            <a:r>
              <a:rPr lang="en-US" altLang="zh-CN"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多个探测器的设置</a:t>
            </a:r>
            <a:endParaRPr lang="zh-CN" altLang="en-US" dirty="0"/>
          </a:p>
        </p:txBody>
      </p:sp>
      <p:graphicFrame>
        <p:nvGraphicFramePr>
          <p:cNvPr id="8" name="表格 7"/>
          <p:cNvGraphicFramePr/>
          <p:nvPr>
            <p:custDataLst>
              <p:tags r:id="rId1"/>
            </p:custDataLst>
          </p:nvPr>
        </p:nvGraphicFramePr>
        <p:xfrm>
          <a:off x="1619885" y="2492375"/>
          <a:ext cx="6613525" cy="3211830"/>
        </p:xfrm>
        <a:graphic>
          <a:graphicData uri="http://schemas.openxmlformats.org/drawingml/2006/table">
            <a:tbl>
              <a:tblPr firstRow="1" bandRow="1">
                <a:tableStyleId>{5940675A-B579-460E-94D1-54222C63F5DA}</a:tableStyleId>
              </a:tblPr>
              <a:tblGrid>
                <a:gridCol w="1292860">
                  <a:extLst>
                    <a:ext uri="{9D8B030D-6E8A-4147-A177-3AD203B41FA5}">
                      <a16:colId xmlns:a16="http://schemas.microsoft.com/office/drawing/2014/main" val="20000"/>
                    </a:ext>
                  </a:extLst>
                </a:gridCol>
                <a:gridCol w="901700">
                  <a:extLst>
                    <a:ext uri="{9D8B030D-6E8A-4147-A177-3AD203B41FA5}">
                      <a16:colId xmlns:a16="http://schemas.microsoft.com/office/drawing/2014/main" val="20001"/>
                    </a:ext>
                  </a:extLst>
                </a:gridCol>
                <a:gridCol w="901700">
                  <a:extLst>
                    <a:ext uri="{9D8B030D-6E8A-4147-A177-3AD203B41FA5}">
                      <a16:colId xmlns:a16="http://schemas.microsoft.com/office/drawing/2014/main" val="20002"/>
                    </a:ext>
                  </a:extLst>
                </a:gridCol>
                <a:gridCol w="901700">
                  <a:extLst>
                    <a:ext uri="{9D8B030D-6E8A-4147-A177-3AD203B41FA5}">
                      <a16:colId xmlns:a16="http://schemas.microsoft.com/office/drawing/2014/main" val="20003"/>
                    </a:ext>
                  </a:extLst>
                </a:gridCol>
                <a:gridCol w="901700">
                  <a:extLst>
                    <a:ext uri="{9D8B030D-6E8A-4147-A177-3AD203B41FA5}">
                      <a16:colId xmlns:a16="http://schemas.microsoft.com/office/drawing/2014/main" val="20004"/>
                    </a:ext>
                  </a:extLst>
                </a:gridCol>
                <a:gridCol w="1713865">
                  <a:extLst>
                    <a:ext uri="{9D8B030D-6E8A-4147-A177-3AD203B41FA5}">
                      <a16:colId xmlns:a16="http://schemas.microsoft.com/office/drawing/2014/main" val="20005"/>
                    </a:ext>
                  </a:extLst>
                </a:gridCol>
              </a:tblGrid>
              <a:tr h="109601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燃气种类或相对密度</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探测器与释放源水平距离L1</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两探测器之间距离F</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探测器与地面距离H</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探测器与顶棚距离D</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探测器与通风口及门窗距离L2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液化石油气或相对密度大于1的燃气</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Calibri" panose="020F0502020204030204" pitchFamily="34" charset="0"/>
                        <a:cs typeface="Calibri" panose="020F0502020204030204" pitchFamily="34" charset="0"/>
                      </a:endParaRPr>
                    </a:p>
                    <a:p>
                      <a:pPr indent="0" algn="ctr">
                        <a:buNone/>
                      </a:pPr>
                      <a:r>
                        <a:rPr lang="en-US" sz="1600" b="0">
                          <a:latin typeface="Calibri" panose="020F0502020204030204" pitchFamily="34" charset="0"/>
                          <a:cs typeface="Calibri" panose="020F0502020204030204" pitchFamily="34" charset="0"/>
                        </a:rPr>
                        <a:t>  </a:t>
                      </a: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4</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F</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6</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H</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0.5</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7265">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天然气或相对密度小于1的燃气</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8</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F</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15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D</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sz="16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0.5</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5755">
                <a:tc>
                  <a:txBody>
                    <a:bodyPr/>
                    <a:lstStyle/>
                    <a:p>
                      <a:pPr indent="0" algn="ctr">
                        <a:buNone/>
                      </a:pPr>
                      <a:r>
                        <a:rPr lang="en-US" sz="1600" b="0" dirty="0" err="1">
                          <a:latin typeface="宋体" panose="02010600030101010101" pitchFamily="2" charset="-122"/>
                          <a:ea typeface="宋体" panose="02010600030101010101" pitchFamily="2" charset="-122"/>
                          <a:cs typeface="宋体" panose="02010600030101010101" pitchFamily="2" charset="-122"/>
                        </a:rPr>
                        <a:t>一氧化碳</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1</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L1</a:t>
                      </a:r>
                      <a:r>
                        <a:rPr lang="en-US" sz="1600" b="0">
                          <a:latin typeface="Arial" panose="020B0604020202020204" pitchFamily="34" charset="0"/>
                          <a:cs typeface="Arial" panose="020B0604020202020204" pitchFamily="34" charset="0"/>
                        </a:rPr>
                        <a:t>≤</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F</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15</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Calibri" panose="020F0502020204030204" pitchFamily="34" charset="0"/>
                          <a:cs typeface="Calibri" panose="020F0502020204030204" pitchFamily="34" charset="0"/>
                        </a:rPr>
                        <a:t> </a:t>
                      </a:r>
                      <a:endParaRPr lang="en-US" altLang="en-US" sz="1600" b="0">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宋体" panose="02010600030101010101" pitchFamily="2" charset="-122"/>
                          <a:ea typeface="宋体" panose="02010600030101010101" pitchFamily="2" charset="-122"/>
                          <a:cs typeface="宋体" panose="02010600030101010101" pitchFamily="2" charset="-122"/>
                        </a:rPr>
                        <a:t>D</a:t>
                      </a:r>
                      <a:r>
                        <a:rPr lang="en-US" sz="1600" b="0">
                          <a:latin typeface="Arial" panose="020B0604020202020204" pitchFamily="34" charset="0"/>
                          <a:cs typeface="Arial" panose="020B0604020202020204" pitchFamily="34" charset="0"/>
                        </a:rPr>
                        <a:t>≤</a:t>
                      </a:r>
                      <a:r>
                        <a:rPr lang="en-US" sz="1600" b="0">
                          <a:latin typeface="宋体" panose="02010600030101010101" pitchFamily="2" charset="-122"/>
                          <a:ea typeface="宋体" panose="02010600030101010101" pitchFamily="2" charset="-122"/>
                          <a:cs typeface="宋体" panose="02010600030101010101" pitchFamily="2" charset="-122"/>
                        </a:rPr>
                        <a:t>0.3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宋体" panose="02010600030101010101" pitchFamily="2" charset="-122"/>
                          <a:ea typeface="宋体" panose="02010600030101010101" pitchFamily="2" charset="-122"/>
                          <a:cs typeface="宋体" panose="02010600030101010101" pitchFamily="2" charset="-122"/>
                        </a:rPr>
                        <a:t>0.5</a:t>
                      </a:r>
                      <a:r>
                        <a:rPr lang="en-US" sz="1600" b="0" dirty="0">
                          <a:latin typeface="Arial" panose="020B0604020202020204" pitchFamily="34" charset="0"/>
                          <a:cs typeface="Arial" panose="020B0604020202020204" pitchFamily="34" charset="0"/>
                        </a:rPr>
                        <a:t>≤</a:t>
                      </a:r>
                      <a:r>
                        <a:rPr lang="en-US" sz="1600" b="0" dirty="0">
                          <a:latin typeface="宋体" panose="02010600030101010101" pitchFamily="2" charset="-122"/>
                          <a:ea typeface="宋体" panose="02010600030101010101" pitchFamily="2" charset="-122"/>
                          <a:cs typeface="宋体" panose="02010600030101010101" pitchFamily="2" charset="-122"/>
                        </a:rPr>
                        <a:t>L2</a:t>
                      </a:r>
                      <a:endParaRPr lang="en-US" altLang="en-US" sz="16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139584" y="1847566"/>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endParaRPr lang="en-US" altLang="zh-CN" sz="1400" b="0" i="0" u="none" strike="noStrike" baseline="0" dirty="0">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a:t>
            </a:r>
            <a:r>
              <a:rPr lang="zh-CN" altLang="en-US" sz="1600" dirty="0">
                <a:solidFill>
                  <a:schemeClr val="accent5">
                    <a:lumMod val="50000"/>
                  </a:schemeClr>
                </a:solidFill>
                <a:latin typeface="+mj-ea"/>
                <a:ea typeface="+mj-ea"/>
                <a:sym typeface="+mn-ea"/>
              </a:rPr>
              <a:t>报警控制系统</a:t>
            </a:r>
            <a:endParaRPr lang="zh-CN" altLang="en-US" sz="1600" dirty="0">
              <a:solidFill>
                <a:schemeClr val="accent5">
                  <a:lumMod val="50000"/>
                </a:schemeClr>
              </a:solidFill>
              <a:latin typeface="+mj-ea"/>
              <a:ea typeface="+mj-ea"/>
            </a:endParaRP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638511D8-7590-B0BA-B2EC-8CCD9414F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056"/>
          <a:stretch>
            <a:fillRect/>
          </a:stretch>
        </p:blipFill>
        <p:spPr bwMode="auto">
          <a:xfrm>
            <a:off x="1794066" y="1972000"/>
            <a:ext cx="6324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139584" y="1847566"/>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endParaRPr lang="en-US" altLang="zh-CN" sz="1400" b="0" i="0" u="none" strike="noStrike" baseline="0" dirty="0">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a:t>
            </a:r>
            <a:r>
              <a:rPr lang="zh-CN" altLang="en-US" sz="1600" dirty="0">
                <a:solidFill>
                  <a:schemeClr val="accent5">
                    <a:lumMod val="50000"/>
                  </a:schemeClr>
                </a:solidFill>
                <a:latin typeface="+mj-ea"/>
                <a:ea typeface="+mj-ea"/>
                <a:sym typeface="+mn-ea"/>
              </a:rPr>
              <a:t>报警控制系统</a:t>
            </a:r>
            <a:endParaRPr lang="zh-CN" altLang="en-US" sz="1600" dirty="0">
              <a:solidFill>
                <a:schemeClr val="accent5">
                  <a:lumMod val="50000"/>
                </a:schemeClr>
              </a:solidFill>
              <a:latin typeface="+mj-ea"/>
              <a:ea typeface="+mj-ea"/>
            </a:endParaRP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14" y="2367657"/>
            <a:ext cx="7633682" cy="371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399476" y="5301208"/>
            <a:ext cx="1145540" cy="5054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000">
                <a:solidFill>
                  <a:schemeClr val="tx1"/>
                </a:solidFill>
                <a:uFillTx/>
              </a:rPr>
              <a:t>现场探测器需带光报警功能</a:t>
            </a:r>
          </a:p>
        </p:txBody>
      </p:sp>
    </p:spTree>
    <p:extLst>
      <p:ext uri="{BB962C8B-B14F-4D97-AF65-F5344CB8AC3E}">
        <p14:creationId xmlns:p14="http://schemas.microsoft.com/office/powerpoint/2010/main" val="807123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5"/>
          <p:cNvSpPr/>
          <p:nvPr/>
        </p:nvSpPr>
        <p:spPr>
          <a:xfrm>
            <a:off x="1139584" y="1847566"/>
            <a:ext cx="7633564" cy="4752528"/>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r>
              <a:rPr lang="zh-CN" altLang="en-US" sz="1400" b="0" i="0" u="none" strike="noStrike" baseline="0" dirty="0">
                <a:latin typeface="HiddenHorzOCR"/>
              </a:rPr>
              <a:t>切断阀：</a:t>
            </a:r>
            <a:endParaRPr lang="en-US" altLang="zh-CN" sz="1400" b="0" i="0" u="none" strike="noStrike" baseline="0" dirty="0">
              <a:latin typeface="HiddenHorzOCR"/>
            </a:endParaRPr>
          </a:p>
          <a:p>
            <a:endParaRPr lang="en-US" altLang="zh-CN" sz="1400" b="0" i="0" u="none" strike="noStrike" baseline="0" dirty="0">
              <a:latin typeface="HiddenHorzOCR"/>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a:t>
            </a:r>
            <a:r>
              <a:rPr lang="zh-CN" altLang="en-US" sz="1600" dirty="0">
                <a:solidFill>
                  <a:schemeClr val="accent5">
                    <a:lumMod val="50000"/>
                  </a:schemeClr>
                </a:solidFill>
                <a:latin typeface="+mj-ea"/>
                <a:ea typeface="+mj-ea"/>
                <a:sym typeface="+mn-ea"/>
              </a:rPr>
              <a:t>报警控制系统</a:t>
            </a:r>
            <a:endParaRPr lang="zh-CN" altLang="en-US" sz="1600" dirty="0">
              <a:solidFill>
                <a:schemeClr val="accent5">
                  <a:lumMod val="50000"/>
                </a:schemeClr>
              </a:solidFill>
              <a:latin typeface="+mj-ea"/>
              <a:ea typeface="+mj-ea"/>
            </a:endParaRP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205EBF41-7901-3425-AA8F-87A4619AC782}"/>
              </a:ext>
            </a:extLst>
          </p:cNvPr>
          <p:cNvPicPr>
            <a:picLocks noChangeAspect="1"/>
          </p:cNvPicPr>
          <p:nvPr/>
        </p:nvPicPr>
        <p:blipFill>
          <a:blip r:embed="rId2"/>
          <a:stretch>
            <a:fillRect/>
          </a:stretch>
        </p:blipFill>
        <p:spPr>
          <a:xfrm>
            <a:off x="1297842" y="2501885"/>
            <a:ext cx="3656074" cy="3443890"/>
          </a:xfrm>
          <a:prstGeom prst="rect">
            <a:avLst/>
          </a:prstGeom>
        </p:spPr>
      </p:pic>
      <p:pic>
        <p:nvPicPr>
          <p:cNvPr id="11" name="图片 10">
            <a:extLst>
              <a:ext uri="{FF2B5EF4-FFF2-40B4-BE49-F238E27FC236}">
                <a16:creationId xmlns:a16="http://schemas.microsoft.com/office/drawing/2014/main" id="{0D2B13DF-FFDA-A5CA-75A0-A6CA93D866A9}"/>
              </a:ext>
            </a:extLst>
          </p:cNvPr>
          <p:cNvPicPr>
            <a:picLocks noChangeAspect="1"/>
          </p:cNvPicPr>
          <p:nvPr/>
        </p:nvPicPr>
        <p:blipFill>
          <a:blip r:embed="rId3"/>
          <a:stretch>
            <a:fillRect/>
          </a:stretch>
        </p:blipFill>
        <p:spPr>
          <a:xfrm>
            <a:off x="5135323" y="2501885"/>
            <a:ext cx="3560238" cy="3443890"/>
          </a:xfrm>
          <a:prstGeom prst="rect">
            <a:avLst/>
          </a:prstGeom>
        </p:spPr>
      </p:pic>
    </p:spTree>
    <p:extLst>
      <p:ext uri="{BB962C8B-B14F-4D97-AF65-F5344CB8AC3E}">
        <p14:creationId xmlns:p14="http://schemas.microsoft.com/office/powerpoint/2010/main" val="763283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a:t>
            </a:r>
            <a:r>
              <a:rPr lang="zh-CN" altLang="en-US" sz="1600" dirty="0">
                <a:solidFill>
                  <a:schemeClr val="accent5">
                    <a:lumMod val="50000"/>
                  </a:schemeClr>
                </a:solidFill>
                <a:latin typeface="+mj-ea"/>
                <a:ea typeface="+mj-ea"/>
                <a:sym typeface="+mn-ea"/>
              </a:rPr>
              <a:t>报警控制系统</a:t>
            </a:r>
            <a:endParaRPr lang="zh-CN" altLang="en-US" sz="1600" dirty="0">
              <a:solidFill>
                <a:schemeClr val="accent5">
                  <a:lumMod val="50000"/>
                </a:schemeClr>
              </a:solidFill>
              <a:latin typeface="+mj-ea"/>
              <a:ea typeface="+mj-ea"/>
            </a:endParaRP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D5A0FDFD-5177-048C-CFEB-8FF1C2380CA4}"/>
              </a:ext>
            </a:extLst>
          </p:cNvPr>
          <p:cNvPicPr>
            <a:picLocks noChangeAspect="1"/>
          </p:cNvPicPr>
          <p:nvPr/>
        </p:nvPicPr>
        <p:blipFill>
          <a:blip r:embed="rId2"/>
          <a:stretch>
            <a:fillRect/>
          </a:stretch>
        </p:blipFill>
        <p:spPr>
          <a:xfrm>
            <a:off x="1607839" y="1781207"/>
            <a:ext cx="6500423" cy="4884843"/>
          </a:xfrm>
          <a:prstGeom prst="rect">
            <a:avLst/>
          </a:prstGeom>
        </p:spPr>
      </p:pic>
    </p:spTree>
    <p:extLst>
      <p:ext uri="{BB962C8B-B14F-4D97-AF65-F5344CB8AC3E}">
        <p14:creationId xmlns:p14="http://schemas.microsoft.com/office/powerpoint/2010/main" val="287412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6</a:t>
            </a:r>
            <a:r>
              <a:rPr lang="zh-CN" altLang="en-US" sz="1600" dirty="0">
                <a:solidFill>
                  <a:schemeClr val="accent5">
                    <a:lumMod val="50000"/>
                  </a:schemeClr>
                </a:solidFill>
                <a:latin typeface="+mj-ea"/>
                <a:ea typeface="+mj-ea"/>
              </a:rPr>
              <a:t>、</a:t>
            </a:r>
            <a:r>
              <a:rPr lang="zh-CN" altLang="en-US" sz="1600" dirty="0">
                <a:solidFill>
                  <a:schemeClr val="accent5">
                    <a:lumMod val="50000"/>
                  </a:schemeClr>
                </a:solidFill>
                <a:latin typeface="+mj-ea"/>
                <a:ea typeface="+mj-ea"/>
                <a:sym typeface="+mn-ea"/>
              </a:rPr>
              <a:t>报警控制系统</a:t>
            </a:r>
            <a:endParaRPr lang="zh-CN" altLang="en-US" sz="1600" dirty="0">
              <a:solidFill>
                <a:schemeClr val="accent5">
                  <a:lumMod val="50000"/>
                </a:schemeClr>
              </a:solidFill>
              <a:latin typeface="+mj-ea"/>
              <a:ea typeface="+mj-ea"/>
            </a:endParaRP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B545EE7A-52E0-1587-9624-77BECD4C0F28}"/>
              </a:ext>
            </a:extLst>
          </p:cNvPr>
          <p:cNvPicPr>
            <a:picLocks noChangeAspect="1"/>
          </p:cNvPicPr>
          <p:nvPr/>
        </p:nvPicPr>
        <p:blipFill>
          <a:blip r:embed="rId2"/>
          <a:stretch>
            <a:fillRect/>
          </a:stretch>
        </p:blipFill>
        <p:spPr>
          <a:xfrm>
            <a:off x="1767597" y="1782460"/>
            <a:ext cx="6205350" cy="4670875"/>
          </a:xfrm>
          <a:prstGeom prst="rect">
            <a:avLst/>
          </a:prstGeom>
        </p:spPr>
      </p:pic>
    </p:spTree>
    <p:extLst>
      <p:ext uri="{BB962C8B-B14F-4D97-AF65-F5344CB8AC3E}">
        <p14:creationId xmlns:p14="http://schemas.microsoft.com/office/powerpoint/2010/main" val="715671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圆角矩形 5"/>
          <p:cNvSpPr/>
          <p:nvPr/>
        </p:nvSpPr>
        <p:spPr>
          <a:xfrm>
            <a:off x="1042892" y="1819674"/>
            <a:ext cx="7858180" cy="4730841"/>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304800" eaLnBrk="0" fontAlgn="base" hangingPunct="0">
              <a:spcBef>
                <a:spcPct val="0"/>
              </a:spcBef>
              <a:spcAft>
                <a:spcPct val="0"/>
              </a:spcAft>
            </a:pP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存瓶总量超过</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100kg</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应设置专用气瓶间。</a:t>
            </a:r>
            <a:endPar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eaLnBrk="0" fontAlgn="base" hangingPunct="0">
              <a:lnSpc>
                <a:spcPct val="150000"/>
              </a:lnSpc>
              <a:spcBef>
                <a:spcPct val="0"/>
              </a:spcBef>
              <a:spcAft>
                <a:spcPct val="0"/>
              </a:spcAft>
            </a:pPr>
            <a:endParaRPr lang="zh-CN" altLang="zh-CN"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custDataLst>
              <p:tags r:id="rId1"/>
            </p:custDataLst>
          </p:nvPr>
        </p:nvPicPr>
        <p:blipFill>
          <a:blip r:embed="rId3"/>
          <a:stretch>
            <a:fillRect/>
          </a:stretch>
        </p:blipFill>
        <p:spPr>
          <a:xfrm>
            <a:off x="1101908" y="2420888"/>
            <a:ext cx="7799164" cy="325126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118586" y="1695635"/>
            <a:ext cx="3711806" cy="517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1842261" y="1832831"/>
            <a:ext cx="6140599" cy="492913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flipV="1">
            <a:off x="1118586" y="1700808"/>
            <a:ext cx="3711806" cy="37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643043" y="2083887"/>
            <a:ext cx="5472608" cy="572464"/>
          </a:xfrm>
          <a:prstGeom prst="rect">
            <a:avLst/>
          </a:prstGeom>
          <a:noFill/>
        </p:spPr>
        <p:txBody>
          <a:bodyPr wrap="square" rtlCol="0">
            <a:spAutoFit/>
          </a:bodyPr>
          <a:lstStyle/>
          <a:p>
            <a:pPr>
              <a:lnSpc>
                <a:spcPct val="130000"/>
              </a:lnSpc>
            </a:pPr>
            <a:r>
              <a:rPr lang="zh-CN" altLang="en-US" sz="2400" b="1" dirty="0">
                <a:latin typeface="Arial" panose="020B0604020202020204" pitchFamily="34" charset="0"/>
                <a:ea typeface="微软雅黑" panose="020B0503020204020204" pitchFamily="34" charset="-122"/>
              </a:rPr>
              <a:t>常见的小型餐饮店气瓶间平面示意图</a:t>
            </a:r>
          </a:p>
        </p:txBody>
      </p:sp>
      <p:pic>
        <p:nvPicPr>
          <p:cNvPr id="11" name="图片 10"/>
          <p:cNvPicPr>
            <a:picLocks noChangeAspect="1"/>
          </p:cNvPicPr>
          <p:nvPr/>
        </p:nvPicPr>
        <p:blipFill>
          <a:blip r:embed="rId2"/>
          <a:stretch>
            <a:fillRect/>
          </a:stretch>
        </p:blipFill>
        <p:spPr>
          <a:xfrm>
            <a:off x="1427019" y="2674119"/>
            <a:ext cx="6515100" cy="3248025"/>
          </a:xfrm>
          <a:prstGeom prst="rect">
            <a:avLst/>
          </a:prstGeom>
        </p:spPr>
      </p:pic>
      <p:sp>
        <p:nvSpPr>
          <p:cNvPr id="12" name="TextBox 3"/>
          <p:cNvSpPr txBox="1"/>
          <p:nvPr/>
        </p:nvSpPr>
        <p:spPr>
          <a:xfrm>
            <a:off x="2524329" y="6179035"/>
            <a:ext cx="4464496"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rgbClr val="FF0000"/>
                </a:solidFill>
                <a:latin typeface="+mj-ea"/>
                <a:ea typeface="+mj-ea"/>
              </a:rPr>
              <a:t>气瓶间无直通室外的门</a:t>
            </a:r>
            <a:endParaRPr lang="en-US" altLang="zh-CN" sz="2000" b="1" dirty="0">
              <a:solidFill>
                <a:srgbClr val="FF0000"/>
              </a:solidFill>
              <a:latin typeface="+mj-ea"/>
              <a:ea typeface="+mj-ea"/>
            </a:endParaRPr>
          </a:p>
        </p:txBody>
      </p:sp>
      <p:cxnSp>
        <p:nvCxnSpPr>
          <p:cNvPr id="13" name="直接箭头连接符 12"/>
          <p:cNvCxnSpPr/>
          <p:nvPr/>
        </p:nvCxnSpPr>
        <p:spPr>
          <a:xfrm flipV="1">
            <a:off x="5548665" y="2213240"/>
            <a:ext cx="1872208" cy="1227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946" y="1376845"/>
            <a:ext cx="1219200" cy="12192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174318" y="1700808"/>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979712" y="1830573"/>
            <a:ext cx="5472608" cy="572464"/>
          </a:xfrm>
          <a:prstGeom prst="rect">
            <a:avLst/>
          </a:prstGeom>
          <a:noFill/>
        </p:spPr>
        <p:txBody>
          <a:bodyPr wrap="square" rtlCol="0">
            <a:spAutoFit/>
          </a:bodyPr>
          <a:lstStyle/>
          <a:p>
            <a:pPr>
              <a:lnSpc>
                <a:spcPct val="130000"/>
              </a:lnSpc>
            </a:pPr>
            <a:r>
              <a:rPr lang="zh-CN" altLang="en-US" sz="2400" b="1" dirty="0">
                <a:latin typeface="Arial" panose="020B0604020202020204" pitchFamily="34" charset="0"/>
                <a:ea typeface="微软雅黑" panose="020B0503020204020204" pitchFamily="34" charset="-122"/>
              </a:rPr>
              <a:t>常见的小型餐饮店气瓶间</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383233"/>
            <a:ext cx="3744416" cy="4288570"/>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003" y="1891604"/>
            <a:ext cx="1219200" cy="1219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pic>
        <p:nvPicPr>
          <p:cNvPr id="2" name="图片 1">
            <a:extLst>
              <a:ext uri="{FF2B5EF4-FFF2-40B4-BE49-F238E27FC236}">
                <a16:creationId xmlns:a16="http://schemas.microsoft.com/office/drawing/2014/main" id="{B7CA7627-A3B5-9E57-6D41-AF587A491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056"/>
          <a:stretch>
            <a:fillRect/>
          </a:stretch>
        </p:blipFill>
        <p:spPr bwMode="auto">
          <a:xfrm>
            <a:off x="1042892" y="1556792"/>
            <a:ext cx="6701099" cy="476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042892" y="1700808"/>
            <a:ext cx="3787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03694" y="1814131"/>
            <a:ext cx="5472608" cy="572464"/>
          </a:xfrm>
          <a:prstGeom prst="rect">
            <a:avLst/>
          </a:prstGeom>
          <a:noFill/>
        </p:spPr>
        <p:txBody>
          <a:bodyPr wrap="square" rtlCol="0">
            <a:spAutoFit/>
          </a:bodyPr>
          <a:lstStyle/>
          <a:p>
            <a:pPr>
              <a:lnSpc>
                <a:spcPct val="130000"/>
              </a:lnSpc>
            </a:pPr>
            <a:r>
              <a:rPr lang="zh-CN" altLang="en-US" sz="2400" b="1" dirty="0">
                <a:latin typeface="Arial" panose="020B0604020202020204" pitchFamily="34" charset="0"/>
                <a:ea typeface="微软雅黑" panose="020B0503020204020204" pitchFamily="34" charset="-122"/>
              </a:rPr>
              <a:t>常见的餐饮场所气瓶间平面示意图</a:t>
            </a:r>
          </a:p>
        </p:txBody>
      </p:sp>
      <p:sp>
        <p:nvSpPr>
          <p:cNvPr id="20" name="TextBox 3"/>
          <p:cNvSpPr txBox="1"/>
          <p:nvPr/>
        </p:nvSpPr>
        <p:spPr>
          <a:xfrm>
            <a:off x="2236777" y="6430145"/>
            <a:ext cx="4464496"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rgbClr val="FF0000"/>
                </a:solidFill>
                <a:latin typeface="+mj-ea"/>
                <a:ea typeface="+mj-ea"/>
              </a:rPr>
              <a:t>气瓶间有直通室外的门</a:t>
            </a:r>
            <a:endParaRPr lang="en-US" altLang="zh-CN" sz="2000" b="1" dirty="0">
              <a:solidFill>
                <a:srgbClr val="FF0000"/>
              </a:solidFill>
              <a:latin typeface="+mj-ea"/>
              <a:ea typeface="+mj-ea"/>
            </a:endParaRPr>
          </a:p>
        </p:txBody>
      </p:sp>
      <p:pic>
        <p:nvPicPr>
          <p:cNvPr id="21" name="图片 20"/>
          <p:cNvPicPr>
            <a:picLocks noChangeAspect="1"/>
          </p:cNvPicPr>
          <p:nvPr/>
        </p:nvPicPr>
        <p:blipFill>
          <a:blip r:embed="rId2"/>
          <a:stretch>
            <a:fillRect/>
          </a:stretch>
        </p:blipFill>
        <p:spPr>
          <a:xfrm>
            <a:off x="2018494" y="2269724"/>
            <a:ext cx="4901062" cy="4156597"/>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190" y="1892430"/>
            <a:ext cx="1736030" cy="130304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042892" y="1700809"/>
            <a:ext cx="3787500" cy="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3"/>
          <p:cNvSpPr txBox="1"/>
          <p:nvPr/>
        </p:nvSpPr>
        <p:spPr>
          <a:xfrm>
            <a:off x="1835696" y="1819674"/>
            <a:ext cx="532859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rgbClr val="FF0000"/>
                </a:solidFill>
                <a:latin typeface="+mj-ea"/>
                <a:ea typeface="+mj-ea"/>
              </a:rPr>
              <a:t>气瓶间内部应安装燃气浓度报警器</a:t>
            </a:r>
            <a:endParaRPr lang="en-US" altLang="zh-CN" sz="2000" b="1" dirty="0">
              <a:solidFill>
                <a:srgbClr val="FF0000"/>
              </a:solidFill>
              <a:latin typeface="+mj-ea"/>
              <a:ea typeface="+mj-ea"/>
            </a:endParaRPr>
          </a:p>
        </p:txBody>
      </p:sp>
      <p:pic>
        <p:nvPicPr>
          <p:cNvPr id="6" name="图片 5"/>
          <p:cNvPicPr>
            <a:picLocks noChangeAspect="1"/>
          </p:cNvPicPr>
          <p:nvPr/>
        </p:nvPicPr>
        <p:blipFill>
          <a:blip r:embed="rId2"/>
          <a:stretch>
            <a:fillRect/>
          </a:stretch>
        </p:blipFill>
        <p:spPr>
          <a:xfrm>
            <a:off x="1581156" y="2996951"/>
            <a:ext cx="2880320" cy="2340896"/>
          </a:xfrm>
          <a:prstGeom prst="rect">
            <a:avLst/>
          </a:prstGeom>
        </p:spPr>
      </p:pic>
      <p:pic>
        <p:nvPicPr>
          <p:cNvPr id="3" name="图片 2"/>
          <p:cNvPicPr>
            <a:picLocks noChangeAspect="1"/>
          </p:cNvPicPr>
          <p:nvPr/>
        </p:nvPicPr>
        <p:blipFill>
          <a:blip r:embed="rId3"/>
          <a:stretch>
            <a:fillRect/>
          </a:stretch>
        </p:blipFill>
        <p:spPr>
          <a:xfrm>
            <a:off x="4815656" y="2492896"/>
            <a:ext cx="2952328" cy="350959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115616" y="1700808"/>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3"/>
          <p:cNvSpPr txBox="1"/>
          <p:nvPr/>
        </p:nvSpPr>
        <p:spPr>
          <a:xfrm>
            <a:off x="2166096" y="1781207"/>
            <a:ext cx="532859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rgbClr val="FF0000"/>
                </a:solidFill>
                <a:latin typeface="+mj-ea"/>
                <a:ea typeface="+mj-ea"/>
              </a:rPr>
              <a:t>气瓶间内电气应防爆</a:t>
            </a:r>
            <a:endParaRPr lang="en-US" altLang="zh-CN" sz="2000" b="1" dirty="0">
              <a:solidFill>
                <a:srgbClr val="FF0000"/>
              </a:solidFill>
              <a:latin typeface="+mj-ea"/>
              <a:ea typeface="+mj-ea"/>
            </a:endParaRPr>
          </a:p>
        </p:txBody>
      </p:sp>
      <p:sp>
        <p:nvSpPr>
          <p:cNvPr id="15" name="矩形 14"/>
          <p:cNvSpPr/>
          <p:nvPr/>
        </p:nvSpPr>
        <p:spPr>
          <a:xfrm>
            <a:off x="1115616" y="2213924"/>
            <a:ext cx="7632848" cy="584775"/>
          </a:xfrm>
          <a:prstGeom prst="rect">
            <a:avLst/>
          </a:prstGeom>
        </p:spPr>
        <p:txBody>
          <a:bodyPr wrap="square">
            <a:spAutoFit/>
          </a:bodyPr>
          <a:lstStyle/>
          <a:p>
            <a:r>
              <a:rPr lang="zh-CN" altLang="en-US" sz="1600" b="1" dirty="0">
                <a:latin typeface="+mj-ea"/>
                <a:ea typeface="+mj-ea"/>
              </a:rPr>
              <a:t>气瓶间电气装置应符合</a:t>
            </a:r>
            <a:r>
              <a:rPr lang="en-US" altLang="zh-CN" sz="1600" b="1" dirty="0">
                <a:latin typeface="+mj-ea"/>
                <a:ea typeface="+mj-ea"/>
              </a:rPr>
              <a:t>《</a:t>
            </a:r>
            <a:r>
              <a:rPr lang="zh-CN" altLang="zh-CN" sz="1600" b="1" dirty="0">
                <a:latin typeface="+mj-ea"/>
                <a:ea typeface="+mj-ea"/>
              </a:rPr>
              <a:t>爆炸和火灾危险环境电力装置设计规范</a:t>
            </a:r>
            <a:r>
              <a:rPr lang="en-US" altLang="zh-CN" sz="1600" b="1" dirty="0">
                <a:latin typeface="+mj-ea"/>
                <a:ea typeface="+mj-ea"/>
              </a:rPr>
              <a:t>》</a:t>
            </a:r>
            <a:r>
              <a:rPr lang="zh-CN" altLang="en-US" sz="1600" b="1" dirty="0">
                <a:latin typeface="+mj-ea"/>
                <a:ea typeface="+mj-ea"/>
              </a:rPr>
              <a:t>（</a:t>
            </a:r>
            <a:r>
              <a:rPr lang="en-US" altLang="zh-CN" sz="1600" b="1" dirty="0">
                <a:latin typeface="+mj-ea"/>
                <a:ea typeface="+mj-ea"/>
              </a:rPr>
              <a:t>GB50058-2014</a:t>
            </a:r>
            <a:r>
              <a:rPr lang="zh-CN" altLang="en-US" sz="1600" b="1" dirty="0">
                <a:latin typeface="+mj-ea"/>
                <a:ea typeface="+mj-ea"/>
              </a:rPr>
              <a:t>）第二章第五节</a:t>
            </a:r>
            <a:r>
              <a:rPr lang="en-US" altLang="zh-CN" sz="1600" b="1" dirty="0">
                <a:latin typeface="+mj-ea"/>
                <a:ea typeface="+mj-ea"/>
              </a:rPr>
              <a:t>——</a:t>
            </a:r>
            <a:r>
              <a:rPr lang="zh-CN" altLang="zh-CN" sz="1600" b="1" dirty="0">
                <a:latin typeface="+mj-ea"/>
                <a:ea typeface="+mj-ea"/>
              </a:rPr>
              <a:t>爆炸性气体环境的电气装置</a:t>
            </a:r>
            <a:r>
              <a:rPr lang="zh-CN" altLang="en-US" sz="1600" b="1" dirty="0">
                <a:latin typeface="+mj-ea"/>
                <a:ea typeface="+mj-ea"/>
              </a:rPr>
              <a:t>规定的要求。</a:t>
            </a:r>
            <a:endParaRPr lang="en-US" altLang="zh-CN" sz="1600" b="1" dirty="0">
              <a:latin typeface="+mj-ea"/>
              <a:ea typeface="+mj-ea"/>
            </a:endParaRPr>
          </a:p>
        </p:txBody>
      </p:sp>
      <p:sp>
        <p:nvSpPr>
          <p:cNvPr id="19" name="TextBox 7"/>
          <p:cNvSpPr txBox="1"/>
          <p:nvPr/>
        </p:nvSpPr>
        <p:spPr>
          <a:xfrm>
            <a:off x="1042892" y="5847594"/>
            <a:ext cx="7813376" cy="945259"/>
          </a:xfrm>
          <a:prstGeom prst="rect">
            <a:avLst/>
          </a:prstGeom>
          <a:noFill/>
        </p:spPr>
        <p:txBody>
          <a:bodyPr wrap="square" rtlCol="0">
            <a:spAutoFit/>
          </a:bodyPr>
          <a:lstStyle/>
          <a:p>
            <a:pPr>
              <a:lnSpc>
                <a:spcPct val="130000"/>
              </a:lnSpc>
            </a:pPr>
            <a:r>
              <a:rPr lang="zh-CN" altLang="en-US" sz="1400" b="1" dirty="0">
                <a:solidFill>
                  <a:srgbClr val="FF0000"/>
                </a:solidFill>
                <a:latin typeface="+mj-ea"/>
                <a:ea typeface="+mj-ea"/>
              </a:rPr>
              <a:t>注意：</a:t>
            </a:r>
            <a:r>
              <a:rPr lang="en-US" altLang="zh-CN" sz="1400" b="1" dirty="0">
                <a:solidFill>
                  <a:srgbClr val="FF0000"/>
                </a:solidFill>
                <a:latin typeface="+mj-ea"/>
                <a:ea typeface="+mj-ea"/>
              </a:rPr>
              <a:t>1</a:t>
            </a:r>
            <a:r>
              <a:rPr lang="zh-CN" altLang="en-US" sz="1400" b="1" dirty="0">
                <a:solidFill>
                  <a:srgbClr val="FF0000"/>
                </a:solidFill>
                <a:latin typeface="+mj-ea"/>
                <a:ea typeface="+mj-ea"/>
              </a:rPr>
              <a:t>、属防爆器材或设施的，均会在设备的外壳或铭牌上面标明“</a:t>
            </a:r>
            <a:r>
              <a:rPr lang="en-US" altLang="zh-CN" sz="1600" b="1" dirty="0">
                <a:solidFill>
                  <a:srgbClr val="FF0000"/>
                </a:solidFill>
                <a:latin typeface="+mj-ea"/>
                <a:ea typeface="+mj-ea"/>
              </a:rPr>
              <a:t>EX</a:t>
            </a:r>
            <a:r>
              <a:rPr lang="zh-CN" altLang="en-US" sz="1400" b="1" dirty="0">
                <a:solidFill>
                  <a:srgbClr val="FF0000"/>
                </a:solidFill>
                <a:latin typeface="+mj-ea"/>
                <a:ea typeface="+mj-ea"/>
              </a:rPr>
              <a:t>”标志。</a:t>
            </a:r>
            <a:endParaRPr lang="en-US" altLang="zh-CN" sz="1400" b="1" dirty="0">
              <a:solidFill>
                <a:srgbClr val="FF0000"/>
              </a:solidFill>
              <a:latin typeface="+mj-ea"/>
              <a:ea typeface="+mj-ea"/>
            </a:endParaRPr>
          </a:p>
          <a:p>
            <a:pPr>
              <a:lnSpc>
                <a:spcPct val="130000"/>
              </a:lnSpc>
            </a:pPr>
            <a:r>
              <a:rPr lang="en-US" altLang="zh-CN" sz="1400" b="1" dirty="0">
                <a:solidFill>
                  <a:srgbClr val="FF0000"/>
                </a:solidFill>
                <a:latin typeface="+mj-ea"/>
                <a:ea typeface="+mj-ea"/>
              </a:rPr>
              <a:t>          2</a:t>
            </a:r>
            <a:r>
              <a:rPr lang="zh-CN" altLang="en-US" sz="1400" b="1" dirty="0">
                <a:solidFill>
                  <a:srgbClr val="FF0000"/>
                </a:solidFill>
                <a:latin typeface="+mj-ea"/>
                <a:ea typeface="+mj-ea"/>
              </a:rPr>
              <a:t>、防爆电器线路一般采用镀锌管作为套管，内部线路不得外露。一般与动设备相连的线路用金属软管进行连接。</a:t>
            </a:r>
            <a:r>
              <a:rPr lang="en-US" altLang="zh-CN" sz="1400" b="1" dirty="0">
                <a:solidFill>
                  <a:srgbClr val="FF0000"/>
                </a:solidFill>
                <a:latin typeface="+mj-ea"/>
                <a:ea typeface="+mj-ea"/>
              </a:rPr>
              <a:t>	</a:t>
            </a:r>
            <a:endParaRPr lang="zh-CN" altLang="en-US" sz="1400" b="1" dirty="0">
              <a:solidFill>
                <a:srgbClr val="FF0000"/>
              </a:solidFill>
              <a:latin typeface="+mj-ea"/>
              <a:ea typeface="+mj-ea"/>
            </a:endParaRPr>
          </a:p>
        </p:txBody>
      </p:sp>
      <p:pic>
        <p:nvPicPr>
          <p:cNvPr id="4" name="图片 3"/>
          <p:cNvPicPr>
            <a:picLocks noChangeAspect="1"/>
          </p:cNvPicPr>
          <p:nvPr/>
        </p:nvPicPr>
        <p:blipFill>
          <a:blip r:embed="rId2"/>
          <a:stretch>
            <a:fillRect/>
          </a:stretch>
        </p:blipFill>
        <p:spPr>
          <a:xfrm>
            <a:off x="2379999" y="2804739"/>
            <a:ext cx="4900786" cy="30005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flipV="1">
            <a:off x="1115616" y="1700808"/>
            <a:ext cx="3714776" cy="1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9"/>
          <p:cNvSpPr txBox="1"/>
          <p:nvPr/>
        </p:nvSpPr>
        <p:spPr>
          <a:xfrm>
            <a:off x="1520912" y="1876974"/>
            <a:ext cx="1228782" cy="344710"/>
          </a:xfrm>
          <a:prstGeom prst="rect">
            <a:avLst/>
          </a:prstGeom>
          <a:solidFill>
            <a:srgbClr val="FFC000"/>
          </a:solidFill>
          <a:ln>
            <a:solidFill>
              <a:srgbClr val="00B050"/>
            </a:solidFill>
          </a:ln>
        </p:spPr>
        <p:txBody>
          <a:bodyPr wrap="square" rtlCol="0">
            <a:spAutoFit/>
          </a:bodyPr>
          <a:lstStyle/>
          <a:p>
            <a:pPr algn="ctr">
              <a:lnSpc>
                <a:spcPct val="130000"/>
              </a:lnSpc>
            </a:pPr>
            <a:r>
              <a:rPr lang="zh-CN" altLang="en-US" sz="1400" dirty="0">
                <a:solidFill>
                  <a:srgbClr val="FF0000"/>
                </a:solidFill>
                <a:latin typeface="Arial" panose="020B0604020202020204" pitchFamily="34" charset="0"/>
                <a:ea typeface="微软雅黑" panose="020B0503020204020204" pitchFamily="34" charset="-122"/>
              </a:rPr>
              <a:t>防爆开关</a:t>
            </a:r>
          </a:p>
        </p:txBody>
      </p:sp>
      <p:sp>
        <p:nvSpPr>
          <p:cNvPr id="15" name="TextBox 11"/>
          <p:cNvSpPr txBox="1"/>
          <p:nvPr/>
        </p:nvSpPr>
        <p:spPr>
          <a:xfrm>
            <a:off x="4220410" y="1870078"/>
            <a:ext cx="958171" cy="344710"/>
          </a:xfrm>
          <a:prstGeom prst="rect">
            <a:avLst/>
          </a:prstGeom>
          <a:solidFill>
            <a:srgbClr val="FFC000"/>
          </a:solidFill>
          <a:ln>
            <a:solidFill>
              <a:srgbClr val="FFC000"/>
            </a:solidFill>
          </a:ln>
        </p:spPr>
        <p:txBody>
          <a:bodyPr wrap="square" rtlCol="0">
            <a:spAutoFit/>
          </a:bodyPr>
          <a:lstStyle/>
          <a:p>
            <a:pPr algn="ctr">
              <a:lnSpc>
                <a:spcPct val="130000"/>
              </a:lnSpc>
            </a:pPr>
            <a:r>
              <a:rPr lang="zh-CN" altLang="en-US" sz="1400" dirty="0">
                <a:solidFill>
                  <a:srgbClr val="FF0000"/>
                </a:solidFill>
                <a:latin typeface="Arial" panose="020B0604020202020204" pitchFamily="34" charset="0"/>
                <a:ea typeface="微软雅黑" panose="020B0503020204020204" pitchFamily="34" charset="-122"/>
              </a:rPr>
              <a:t>防爆灯具</a:t>
            </a:r>
          </a:p>
        </p:txBody>
      </p:sp>
      <p:sp>
        <p:nvSpPr>
          <p:cNvPr id="16" name="TextBox 14"/>
          <p:cNvSpPr txBox="1"/>
          <p:nvPr/>
        </p:nvSpPr>
        <p:spPr>
          <a:xfrm>
            <a:off x="6913240" y="1876974"/>
            <a:ext cx="1228781" cy="344710"/>
          </a:xfrm>
          <a:prstGeom prst="rect">
            <a:avLst/>
          </a:prstGeom>
          <a:solidFill>
            <a:srgbClr val="FFC000"/>
          </a:solidFill>
          <a:ln>
            <a:solidFill>
              <a:srgbClr val="FF0000"/>
            </a:solidFill>
          </a:ln>
        </p:spPr>
        <p:txBody>
          <a:bodyPr wrap="square" rtlCol="0">
            <a:spAutoFit/>
          </a:bodyPr>
          <a:lstStyle/>
          <a:p>
            <a:pPr algn="ctr">
              <a:lnSpc>
                <a:spcPct val="130000"/>
              </a:lnSpc>
            </a:pPr>
            <a:r>
              <a:rPr lang="zh-CN" altLang="en-US" sz="1400" dirty="0">
                <a:solidFill>
                  <a:srgbClr val="FF0000"/>
                </a:solidFill>
                <a:latin typeface="Arial" panose="020B0604020202020204" pitchFamily="34" charset="0"/>
                <a:ea typeface="微软雅黑" panose="020B0503020204020204" pitchFamily="34" charset="-122"/>
              </a:rPr>
              <a:t>防爆接线盒</a:t>
            </a:r>
          </a:p>
        </p:txBody>
      </p:sp>
      <p:pic>
        <p:nvPicPr>
          <p:cNvPr id="17" name="Picture 9" descr="http://c.img.youboy.com/201012/15/15/g0/g0_9087690.jpg"/>
          <p:cNvPicPr>
            <a:picLocks noChangeAspect="1" noChangeArrowheads="1"/>
          </p:cNvPicPr>
          <p:nvPr/>
        </p:nvPicPr>
        <p:blipFill>
          <a:blip r:embed="rId2" cstate="print"/>
          <a:srcRect/>
          <a:stretch>
            <a:fillRect/>
          </a:stretch>
        </p:blipFill>
        <p:spPr bwMode="auto">
          <a:xfrm>
            <a:off x="3818886" y="3909412"/>
            <a:ext cx="1761223" cy="1235697"/>
          </a:xfrm>
          <a:prstGeom prst="rect">
            <a:avLst/>
          </a:prstGeom>
          <a:noFill/>
          <a:ln>
            <a:solidFill>
              <a:srgbClr val="FFC000"/>
            </a:solidFill>
          </a:ln>
        </p:spPr>
      </p:pic>
      <p:pic>
        <p:nvPicPr>
          <p:cNvPr id="18" name="Picture 11" descr="http://file.youboy.com/a/148/71/87/0/533400.jpg"/>
          <p:cNvPicPr>
            <a:picLocks noChangeAspect="1" noChangeArrowheads="1"/>
          </p:cNvPicPr>
          <p:nvPr/>
        </p:nvPicPr>
        <p:blipFill>
          <a:blip r:embed="rId3" cstate="print"/>
          <a:srcRect l="11839" t="15983" r="12055" b="20086"/>
          <a:stretch>
            <a:fillRect/>
          </a:stretch>
        </p:blipFill>
        <p:spPr bwMode="auto">
          <a:xfrm>
            <a:off x="3886353" y="5293537"/>
            <a:ext cx="1626291" cy="1445592"/>
          </a:xfrm>
          <a:prstGeom prst="rect">
            <a:avLst/>
          </a:prstGeom>
          <a:noFill/>
          <a:ln>
            <a:solidFill>
              <a:srgbClr val="FFC000"/>
            </a:solidFill>
          </a:ln>
        </p:spPr>
      </p:pic>
      <p:pic>
        <p:nvPicPr>
          <p:cNvPr id="19" name="Picture 15" descr="http://img.buy-hk.org/upload/hsfbdq/2013-3/201303021447461240.jpg"/>
          <p:cNvPicPr>
            <a:picLocks noChangeAspect="1" noChangeArrowheads="1"/>
          </p:cNvPicPr>
          <p:nvPr/>
        </p:nvPicPr>
        <p:blipFill>
          <a:blip r:embed="rId4" cstate="print"/>
          <a:srcRect l="7480" t="6312" r="6460"/>
          <a:stretch>
            <a:fillRect/>
          </a:stretch>
        </p:blipFill>
        <p:spPr bwMode="auto">
          <a:xfrm>
            <a:off x="1256894" y="2425579"/>
            <a:ext cx="1761223" cy="1391605"/>
          </a:xfrm>
          <a:prstGeom prst="rect">
            <a:avLst/>
          </a:prstGeom>
          <a:noFill/>
          <a:ln>
            <a:solidFill>
              <a:srgbClr val="00B050"/>
            </a:solidFill>
          </a:ln>
        </p:spPr>
      </p:pic>
      <p:pic>
        <p:nvPicPr>
          <p:cNvPr id="20" name="Picture 23" descr="http://file.youboy.com/a/36/17/31/0/7862150.jpg"/>
          <p:cNvPicPr>
            <a:picLocks noChangeAspect="1" noChangeArrowheads="1"/>
          </p:cNvPicPr>
          <p:nvPr/>
        </p:nvPicPr>
        <p:blipFill>
          <a:blip r:embed="rId5" cstate="print"/>
          <a:srcRect l="27870" t="14641" r="5036" b="21100"/>
          <a:stretch>
            <a:fillRect/>
          </a:stretch>
        </p:blipFill>
        <p:spPr bwMode="auto">
          <a:xfrm>
            <a:off x="1254692" y="3880264"/>
            <a:ext cx="1761223" cy="1321860"/>
          </a:xfrm>
          <a:prstGeom prst="rect">
            <a:avLst/>
          </a:prstGeom>
          <a:noFill/>
          <a:ln>
            <a:solidFill>
              <a:srgbClr val="00B050"/>
            </a:solidFill>
          </a:ln>
        </p:spPr>
      </p:pic>
      <p:pic>
        <p:nvPicPr>
          <p:cNvPr id="21" name="Picture 25" descr="http://b.img.youboy.com/20109/11/g3_5864198.jpg"/>
          <p:cNvPicPr>
            <a:picLocks noChangeAspect="1" noChangeArrowheads="1"/>
          </p:cNvPicPr>
          <p:nvPr/>
        </p:nvPicPr>
        <p:blipFill>
          <a:blip r:embed="rId6" cstate="print"/>
          <a:srcRect/>
          <a:stretch>
            <a:fillRect/>
          </a:stretch>
        </p:blipFill>
        <p:spPr bwMode="auto">
          <a:xfrm>
            <a:off x="1259632" y="5277756"/>
            <a:ext cx="1761222" cy="1477155"/>
          </a:xfrm>
          <a:prstGeom prst="rect">
            <a:avLst/>
          </a:prstGeom>
          <a:noFill/>
          <a:ln>
            <a:solidFill>
              <a:srgbClr val="00B050"/>
            </a:solidFill>
          </a:ln>
        </p:spPr>
      </p:pic>
      <p:pic>
        <p:nvPicPr>
          <p:cNvPr id="22" name="Picture 29" descr="http://image4.huangye88.com/2012/06/29/7e69e520fc321a4a.jpg"/>
          <p:cNvPicPr>
            <a:picLocks noChangeAspect="1" noChangeArrowheads="1"/>
          </p:cNvPicPr>
          <p:nvPr/>
        </p:nvPicPr>
        <p:blipFill>
          <a:blip r:embed="rId7" cstate="print"/>
          <a:srcRect l="10648" t="41597" r="8429" b="14997"/>
          <a:stretch>
            <a:fillRect/>
          </a:stretch>
        </p:blipFill>
        <p:spPr bwMode="auto">
          <a:xfrm>
            <a:off x="3563224" y="2697170"/>
            <a:ext cx="2272545" cy="909018"/>
          </a:xfrm>
          <a:prstGeom prst="rect">
            <a:avLst/>
          </a:prstGeom>
          <a:noFill/>
          <a:ln>
            <a:solidFill>
              <a:srgbClr val="FFC000"/>
            </a:solidFill>
          </a:ln>
        </p:spPr>
      </p:pic>
      <p:pic>
        <p:nvPicPr>
          <p:cNvPr id="23" name="Picture 31" descr="http://l.b2b168.com/2012/06/14/09/201206140940066589034.jpg"/>
          <p:cNvPicPr>
            <a:picLocks noChangeAspect="1" noChangeArrowheads="1"/>
          </p:cNvPicPr>
          <p:nvPr/>
        </p:nvPicPr>
        <p:blipFill>
          <a:blip r:embed="rId8" cstate="print"/>
          <a:srcRect l="52651" t="17788" b="12839"/>
          <a:stretch>
            <a:fillRect/>
          </a:stretch>
        </p:blipFill>
        <p:spPr bwMode="auto">
          <a:xfrm>
            <a:off x="6732241" y="2393715"/>
            <a:ext cx="1590781" cy="1301655"/>
          </a:xfrm>
          <a:prstGeom prst="rect">
            <a:avLst/>
          </a:prstGeom>
          <a:noFill/>
          <a:ln>
            <a:solidFill>
              <a:srgbClr val="FF0000"/>
            </a:solidFill>
          </a:ln>
        </p:spPr>
      </p:pic>
      <p:pic>
        <p:nvPicPr>
          <p:cNvPr id="24" name="Picture 35" descr="c:\users\ADMINI~1\appdata\local\360CHR~1\Chrome\USERDA~1\Temp\201012~1.GIF"/>
          <p:cNvPicPr>
            <a:picLocks noChangeAspect="1" noChangeArrowheads="1"/>
          </p:cNvPicPr>
          <p:nvPr/>
        </p:nvPicPr>
        <p:blipFill>
          <a:blip r:embed="rId9" cstate="print"/>
          <a:srcRect/>
          <a:stretch>
            <a:fillRect/>
          </a:stretch>
        </p:blipFill>
        <p:spPr bwMode="auto">
          <a:xfrm>
            <a:off x="6732240" y="3731672"/>
            <a:ext cx="1590782" cy="1363527"/>
          </a:xfrm>
          <a:prstGeom prst="rect">
            <a:avLst/>
          </a:prstGeom>
          <a:noFill/>
          <a:ln>
            <a:solidFill>
              <a:srgbClr val="FF0000"/>
            </a:solidFill>
          </a:ln>
        </p:spPr>
      </p:pic>
      <p:pic>
        <p:nvPicPr>
          <p:cNvPr id="25" name="Picture 36" descr="C:\Users\Administrator\Desktop\QQ截图20141003120633.gif"/>
          <p:cNvPicPr>
            <a:picLocks noChangeAspect="1" noChangeArrowheads="1"/>
          </p:cNvPicPr>
          <p:nvPr/>
        </p:nvPicPr>
        <p:blipFill>
          <a:blip r:embed="rId10" cstate="print"/>
          <a:srcRect t="5164"/>
          <a:stretch>
            <a:fillRect/>
          </a:stretch>
        </p:blipFill>
        <p:spPr bwMode="auto">
          <a:xfrm>
            <a:off x="6732240" y="5167802"/>
            <a:ext cx="1590782" cy="1625990"/>
          </a:xfrm>
          <a:prstGeom prst="rect">
            <a:avLst/>
          </a:prstGeom>
          <a:noFill/>
          <a:ln>
            <a:solidFill>
              <a:srgbClr val="FF0000"/>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三、非居民用户液化石油气安全知识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429024"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7</a:t>
            </a:r>
            <a:r>
              <a:rPr lang="zh-CN" altLang="en-US" sz="1600" dirty="0">
                <a:solidFill>
                  <a:schemeClr val="accent5">
                    <a:lumMod val="50000"/>
                  </a:schemeClr>
                </a:solidFill>
                <a:latin typeface="+mj-ea"/>
                <a:ea typeface="+mj-ea"/>
              </a:rPr>
              <a:t>、专用气瓶间安全要求</a:t>
            </a:r>
          </a:p>
        </p:txBody>
      </p:sp>
      <p:cxnSp>
        <p:nvCxnSpPr>
          <p:cNvPr id="10" name="直接连接符 9"/>
          <p:cNvCxnSpPr/>
          <p:nvPr/>
        </p:nvCxnSpPr>
        <p:spPr>
          <a:xfrm>
            <a:off x="1115616" y="1732406"/>
            <a:ext cx="37147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3"/>
          <p:cNvSpPr txBox="1"/>
          <p:nvPr/>
        </p:nvSpPr>
        <p:spPr>
          <a:xfrm>
            <a:off x="1607705" y="1835656"/>
            <a:ext cx="6264696"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rgbClr val="FF0000"/>
                </a:solidFill>
                <a:latin typeface="+mj-ea"/>
                <a:ea typeface="+mj-ea"/>
              </a:rPr>
              <a:t>气瓶间地下不得有下水道，化粪池等地下构筑物</a:t>
            </a:r>
          </a:p>
        </p:txBody>
      </p:sp>
      <p:sp>
        <p:nvSpPr>
          <p:cNvPr id="25" name="矩形 24"/>
          <p:cNvSpPr/>
          <p:nvPr/>
        </p:nvSpPr>
        <p:spPr>
          <a:xfrm>
            <a:off x="827655" y="2396582"/>
            <a:ext cx="4320480"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zh-CN" altLang="en-US" sz="1600" dirty="0">
                <a:latin typeface="+mj-ea"/>
                <a:ea typeface="+mj-ea"/>
              </a:rPr>
              <a:t>          由于液化气相对空气较重，如果气瓶间地面存在地漏等排水口，发生液化气泄漏时，液化气极有可能渗漏到地下下水道，对地下管道造成威胁。</a:t>
            </a:r>
            <a:endParaRPr lang="en-US" altLang="zh-CN" sz="1600" dirty="0">
              <a:latin typeface="+mj-ea"/>
              <a:ea typeface="+mj-ea"/>
            </a:endParaRPr>
          </a:p>
          <a:p>
            <a:r>
              <a:rPr lang="en-US" altLang="zh-CN" sz="1600" dirty="0">
                <a:latin typeface="+mj-ea"/>
                <a:ea typeface="+mj-ea"/>
              </a:rPr>
              <a:t>          </a:t>
            </a:r>
            <a:r>
              <a:rPr lang="zh-CN" altLang="en-US" sz="1600" dirty="0">
                <a:latin typeface="+mj-ea"/>
                <a:ea typeface="+mj-ea"/>
              </a:rPr>
              <a:t>同时由于下水道或化粪池内极易形成沼气，且沼气也为易燃易爆气体，因此如果气瓶间地下存在下水道或化粪池的，下部的沼气势必对瓶库也是一种威胁。</a:t>
            </a:r>
            <a:endParaRPr lang="en-US" altLang="zh-CN" sz="1600" dirty="0">
              <a:latin typeface="+mj-ea"/>
              <a:ea typeface="+mj-ea"/>
            </a:endParaRPr>
          </a:p>
        </p:txBody>
      </p:sp>
      <p:sp>
        <p:nvSpPr>
          <p:cNvPr id="26" name="TextBox 4"/>
          <p:cNvSpPr txBox="1"/>
          <p:nvPr/>
        </p:nvSpPr>
        <p:spPr>
          <a:xfrm>
            <a:off x="827655" y="4725144"/>
            <a:ext cx="4320988" cy="1020985"/>
          </a:xfrm>
          <a:prstGeom prst="rect">
            <a:avLst/>
          </a:prstGeom>
          <a:noFill/>
        </p:spPr>
        <p:txBody>
          <a:bodyPr wrap="square" rtlCol="0">
            <a:spAutoFit/>
          </a:bodyPr>
          <a:lstStyle/>
          <a:p>
            <a:pPr>
              <a:lnSpc>
                <a:spcPct val="130000"/>
              </a:lnSpc>
            </a:pPr>
            <a:r>
              <a:rPr lang="zh-CN" altLang="en-US" sz="1600" b="1" dirty="0">
                <a:latin typeface="Arial" panose="020B0604020202020204" pitchFamily="34" charset="0"/>
                <a:ea typeface="微软雅黑" panose="020B0503020204020204" pitchFamily="34" charset="-122"/>
              </a:rPr>
              <a:t>一般可以通过现场查看瓶库外地面的污水井盖辨别瓶库地下是否存在下水道或化粪池等地下构筑物。</a:t>
            </a:r>
          </a:p>
        </p:txBody>
      </p:sp>
      <p:pic>
        <p:nvPicPr>
          <p:cNvPr id="27" name="图片 26"/>
          <p:cNvPicPr>
            <a:picLocks noChangeAspect="1"/>
          </p:cNvPicPr>
          <p:nvPr/>
        </p:nvPicPr>
        <p:blipFill>
          <a:blip r:embed="rId2" cstate="screen"/>
          <a:stretch>
            <a:fillRect/>
          </a:stretch>
        </p:blipFill>
        <p:spPr>
          <a:xfrm>
            <a:off x="5220072" y="2412864"/>
            <a:ext cx="3657573" cy="3384802"/>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4115544"/>
            <a:ext cx="1219200" cy="12192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9592" y="779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现场案例</a:t>
            </a:r>
            <a:endParaRPr lang="zh-CN" altLang="en-US" sz="2000" b="1" kern="0" dirty="0">
              <a:solidFill>
                <a:schemeClr val="accent5">
                  <a:lumMod val="50000"/>
                </a:schemeClr>
              </a:solidFill>
              <a:latin typeface="+mn-ea"/>
            </a:endParaRPr>
          </a:p>
        </p:txBody>
      </p:sp>
      <p:sp>
        <p:nvSpPr>
          <p:cNvPr id="12" name="L 形 11"/>
          <p:cNvSpPr/>
          <p:nvPr/>
        </p:nvSpPr>
        <p:spPr>
          <a:xfrm rot="5400000">
            <a:off x="1231242" y="815188"/>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13" name="文本框 12"/>
          <p:cNvSpPr txBox="1"/>
          <p:nvPr/>
        </p:nvSpPr>
        <p:spPr>
          <a:xfrm>
            <a:off x="1386061" y="943587"/>
            <a:ext cx="3714776" cy="313156"/>
          </a:xfrm>
          <a:prstGeom prst="rect">
            <a:avLst/>
          </a:prstGeom>
          <a:noFill/>
        </p:spPr>
        <p:txBody>
          <a:bodyPr anchor="ctr"/>
          <a:lstStyle/>
          <a:p>
            <a:pPr fontAlgn="ctr"/>
            <a:r>
              <a:rPr lang="zh-CN" altLang="en-US" sz="1600" dirty="0">
                <a:solidFill>
                  <a:schemeClr val="accent5">
                    <a:lumMod val="50000"/>
                  </a:schemeClr>
                </a:solidFill>
                <a:latin typeface="+mj-ea"/>
                <a:ea typeface="+mj-ea"/>
              </a:rPr>
              <a:t>门市餐饮户</a:t>
            </a:r>
          </a:p>
        </p:txBody>
      </p:sp>
      <p:cxnSp>
        <p:nvCxnSpPr>
          <p:cNvPr id="14" name="直接连接符 13"/>
          <p:cNvCxnSpPr/>
          <p:nvPr/>
        </p:nvCxnSpPr>
        <p:spPr>
          <a:xfrm>
            <a:off x="1159011" y="1300777"/>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9" name="墨迹 18"/>
              <p14:cNvContentPartPr/>
              <p14:nvPr/>
            </p14:nvContentPartPr>
            <p14:xfrm>
              <a:off x="-1021927" y="1479304"/>
              <a:ext cx="360" cy="360"/>
            </p14:xfrm>
          </p:contentPart>
        </mc:Choice>
        <mc:Fallback xmlns="">
          <p:pic>
            <p:nvPicPr>
              <p:cNvPr id="19" name="墨迹 18"/>
            </p:nvPicPr>
            <p:blipFill>
              <a:blip r:embed="rId3"/>
            </p:blipFill>
            <p:spPr>
              <a:xfrm>
                <a:off x="-1021927" y="1479304"/>
                <a:ext cx="360" cy="360"/>
              </a:xfrm>
              <a:prstGeom prst="rect"/>
            </p:spPr>
          </p:pic>
        </mc:Fallback>
      </mc:AlternateContent>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1425211"/>
            <a:ext cx="3940907" cy="525249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1995989"/>
            <a:ext cx="1219200" cy="12192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9592" y="779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现场案例</a:t>
            </a:r>
            <a:endParaRPr lang="zh-CN" altLang="en-US" sz="2000" b="1" kern="0" dirty="0">
              <a:solidFill>
                <a:schemeClr val="accent5">
                  <a:lumMod val="50000"/>
                </a:schemeClr>
              </a:solidFill>
              <a:latin typeface="+mn-ea"/>
            </a:endParaRPr>
          </a:p>
        </p:txBody>
      </p:sp>
      <p:sp>
        <p:nvSpPr>
          <p:cNvPr id="12" name="L 形 11"/>
          <p:cNvSpPr/>
          <p:nvPr/>
        </p:nvSpPr>
        <p:spPr>
          <a:xfrm rot="5400000">
            <a:off x="1231242" y="815188"/>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13" name="文本框 12"/>
          <p:cNvSpPr txBox="1"/>
          <p:nvPr/>
        </p:nvSpPr>
        <p:spPr>
          <a:xfrm>
            <a:off x="1386061" y="943587"/>
            <a:ext cx="3714776" cy="313156"/>
          </a:xfrm>
          <a:prstGeom prst="rect">
            <a:avLst/>
          </a:prstGeom>
          <a:noFill/>
        </p:spPr>
        <p:txBody>
          <a:bodyPr anchor="ctr"/>
          <a:lstStyle/>
          <a:p>
            <a:pPr fontAlgn="ctr"/>
            <a:r>
              <a:rPr lang="zh-CN" altLang="en-US" sz="1600" dirty="0">
                <a:solidFill>
                  <a:schemeClr val="accent5">
                    <a:lumMod val="50000"/>
                  </a:schemeClr>
                </a:solidFill>
                <a:latin typeface="+mj-ea"/>
                <a:ea typeface="+mj-ea"/>
              </a:rPr>
              <a:t>门市餐饮户</a:t>
            </a:r>
          </a:p>
        </p:txBody>
      </p:sp>
      <p:cxnSp>
        <p:nvCxnSpPr>
          <p:cNvPr id="14" name="直接连接符 13"/>
          <p:cNvCxnSpPr/>
          <p:nvPr/>
        </p:nvCxnSpPr>
        <p:spPr>
          <a:xfrm>
            <a:off x="1159011" y="1300777"/>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9" name="墨迹 18"/>
              <p14:cNvContentPartPr/>
              <p14:nvPr/>
            </p14:nvContentPartPr>
            <p14:xfrm>
              <a:off x="-1021927" y="1479304"/>
              <a:ext cx="360" cy="360"/>
            </p14:xfrm>
          </p:contentPart>
        </mc:Choice>
        <mc:Fallback xmlns="">
          <p:pic>
            <p:nvPicPr>
              <p:cNvPr id="19" name="墨迹 18"/>
            </p:nvPicPr>
            <p:blipFill>
              <a:blip r:embed="rId3"/>
            </p:blipFill>
            <p:spPr>
              <a:xfrm>
                <a:off x="-1021927" y="1479304"/>
                <a:ext cx="360" cy="360"/>
              </a:xfrm>
              <a:prstGeom prst="rect"/>
            </p:spPr>
          </p:pic>
        </mc:Fallback>
      </mc:AlternateContent>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1479304"/>
            <a:ext cx="3885552" cy="517871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2517114"/>
            <a:ext cx="1219200" cy="12192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9592" y="779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现场案例</a:t>
            </a:r>
            <a:endParaRPr lang="zh-CN" altLang="en-US" sz="2000" b="1" kern="0" dirty="0">
              <a:solidFill>
                <a:schemeClr val="accent5">
                  <a:lumMod val="50000"/>
                </a:schemeClr>
              </a:solidFill>
              <a:latin typeface="+mn-ea"/>
            </a:endParaRPr>
          </a:p>
        </p:txBody>
      </p:sp>
      <p:sp>
        <p:nvSpPr>
          <p:cNvPr id="12" name="L 形 11"/>
          <p:cNvSpPr/>
          <p:nvPr/>
        </p:nvSpPr>
        <p:spPr>
          <a:xfrm rot="5400000">
            <a:off x="1231242" y="815188"/>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13" name="文本框 12"/>
          <p:cNvSpPr txBox="1"/>
          <p:nvPr/>
        </p:nvSpPr>
        <p:spPr>
          <a:xfrm>
            <a:off x="1386061" y="943587"/>
            <a:ext cx="3714776" cy="313156"/>
          </a:xfrm>
          <a:prstGeom prst="rect">
            <a:avLst/>
          </a:prstGeom>
          <a:noFill/>
        </p:spPr>
        <p:txBody>
          <a:bodyPr anchor="ctr"/>
          <a:lstStyle/>
          <a:p>
            <a:pPr fontAlgn="ctr"/>
            <a:r>
              <a:rPr lang="zh-CN" altLang="en-US" sz="1600" dirty="0">
                <a:solidFill>
                  <a:schemeClr val="accent5">
                    <a:lumMod val="50000"/>
                  </a:schemeClr>
                </a:solidFill>
                <a:latin typeface="+mj-ea"/>
                <a:ea typeface="+mj-ea"/>
              </a:rPr>
              <a:t>门市餐饮户</a:t>
            </a:r>
          </a:p>
        </p:txBody>
      </p:sp>
      <p:cxnSp>
        <p:nvCxnSpPr>
          <p:cNvPr id="14" name="直接连接符 13"/>
          <p:cNvCxnSpPr/>
          <p:nvPr/>
        </p:nvCxnSpPr>
        <p:spPr>
          <a:xfrm>
            <a:off x="1159011" y="1300777"/>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9" name="墨迹 18"/>
              <p14:cNvContentPartPr/>
              <p14:nvPr/>
            </p14:nvContentPartPr>
            <p14:xfrm>
              <a:off x="-1021927" y="1479304"/>
              <a:ext cx="360" cy="360"/>
            </p14:xfrm>
          </p:contentPart>
        </mc:Choice>
        <mc:Fallback xmlns="">
          <p:pic>
            <p:nvPicPr>
              <p:cNvPr id="19" name="墨迹 18"/>
            </p:nvPicPr>
            <p:blipFill>
              <a:blip r:embed="rId3"/>
            </p:blipFill>
            <p:spPr>
              <a:xfrm>
                <a:off x="-1021927" y="1479304"/>
                <a:ext cx="360" cy="360"/>
              </a:xfrm>
              <a:prstGeom prst="rect"/>
            </p:spPr>
          </p:pic>
        </mc:Fallback>
      </mc:AlternateContent>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9157" y="1479304"/>
            <a:ext cx="4035598" cy="537869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2209800"/>
            <a:ext cx="1219200" cy="12192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9592" y="779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现场案例</a:t>
            </a:r>
            <a:endParaRPr lang="zh-CN" altLang="en-US" sz="2000" b="1" kern="0" dirty="0">
              <a:solidFill>
                <a:schemeClr val="accent5">
                  <a:lumMod val="50000"/>
                </a:schemeClr>
              </a:solidFill>
              <a:latin typeface="+mn-ea"/>
            </a:endParaRPr>
          </a:p>
        </p:txBody>
      </p:sp>
      <p:sp>
        <p:nvSpPr>
          <p:cNvPr id="12" name="L 形 11"/>
          <p:cNvSpPr/>
          <p:nvPr/>
        </p:nvSpPr>
        <p:spPr>
          <a:xfrm rot="5400000">
            <a:off x="1231242" y="815188"/>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13" name="文本框 12"/>
          <p:cNvSpPr txBox="1"/>
          <p:nvPr/>
        </p:nvSpPr>
        <p:spPr>
          <a:xfrm>
            <a:off x="1386061" y="943587"/>
            <a:ext cx="3714776" cy="313156"/>
          </a:xfrm>
          <a:prstGeom prst="rect">
            <a:avLst/>
          </a:prstGeom>
          <a:noFill/>
        </p:spPr>
        <p:txBody>
          <a:bodyPr anchor="ctr"/>
          <a:lstStyle/>
          <a:p>
            <a:pPr fontAlgn="ctr"/>
            <a:r>
              <a:rPr lang="zh-CN" altLang="en-US" sz="1600" dirty="0">
                <a:solidFill>
                  <a:schemeClr val="accent5">
                    <a:lumMod val="50000"/>
                  </a:schemeClr>
                </a:solidFill>
                <a:latin typeface="+mj-ea"/>
                <a:ea typeface="+mj-ea"/>
              </a:rPr>
              <a:t>门市餐饮户</a:t>
            </a:r>
          </a:p>
        </p:txBody>
      </p:sp>
      <p:cxnSp>
        <p:nvCxnSpPr>
          <p:cNvPr id="14" name="直接连接符 13"/>
          <p:cNvCxnSpPr/>
          <p:nvPr/>
        </p:nvCxnSpPr>
        <p:spPr>
          <a:xfrm>
            <a:off x="1159011" y="1300777"/>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1159011" y="1871048"/>
            <a:ext cx="7572375" cy="3686175"/>
          </a:xfrm>
          <a:prstGeom prst="rect">
            <a:avLst/>
          </a:prstGeom>
        </p:spPr>
      </p:pic>
      <p:sp>
        <p:nvSpPr>
          <p:cNvPr id="9" name="TextBox 7"/>
          <p:cNvSpPr>
            <a:spLocks noChangeArrowheads="1"/>
          </p:cNvSpPr>
          <p:nvPr/>
        </p:nvSpPr>
        <p:spPr bwMode="auto">
          <a:xfrm>
            <a:off x="1115616" y="1423638"/>
            <a:ext cx="6188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buNone/>
              <a:defRPr/>
            </a:pPr>
            <a:r>
              <a:rPr lang="zh-CN" altLang="en-US" sz="1600" b="1" kern="0" dirty="0">
                <a:latin typeface="微软雅黑" panose="020B0503020204020204" pitchFamily="34" charset="-122"/>
                <a:ea typeface="微软雅黑" panose="020B0503020204020204" pitchFamily="34" charset="-122"/>
              </a:rPr>
              <a:t>液化气钢瓶设置在密闭空间内未安装报警器和机械排送风系统。</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669" y="4695213"/>
            <a:ext cx="1219200" cy="12192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899592" y="77901"/>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现场案例</a:t>
            </a:r>
            <a:endParaRPr lang="zh-CN" altLang="en-US" sz="2000" b="1" kern="0" dirty="0">
              <a:solidFill>
                <a:schemeClr val="accent5">
                  <a:lumMod val="50000"/>
                </a:schemeClr>
              </a:solidFill>
              <a:latin typeface="+mn-ea"/>
            </a:endParaRPr>
          </a:p>
        </p:txBody>
      </p:sp>
      <p:sp>
        <p:nvSpPr>
          <p:cNvPr id="12" name="L 形 11"/>
          <p:cNvSpPr/>
          <p:nvPr/>
        </p:nvSpPr>
        <p:spPr>
          <a:xfrm rot="5400000">
            <a:off x="1231242" y="815188"/>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13" name="文本框 12"/>
          <p:cNvSpPr txBox="1"/>
          <p:nvPr/>
        </p:nvSpPr>
        <p:spPr>
          <a:xfrm>
            <a:off x="1386061" y="943587"/>
            <a:ext cx="3714776" cy="313156"/>
          </a:xfrm>
          <a:prstGeom prst="rect">
            <a:avLst/>
          </a:prstGeom>
          <a:noFill/>
        </p:spPr>
        <p:txBody>
          <a:bodyPr anchor="ctr"/>
          <a:lstStyle/>
          <a:p>
            <a:pPr fontAlgn="ctr"/>
            <a:r>
              <a:rPr lang="zh-CN" altLang="en-US" sz="1600" dirty="0">
                <a:solidFill>
                  <a:schemeClr val="accent5">
                    <a:lumMod val="50000"/>
                  </a:schemeClr>
                </a:solidFill>
                <a:latin typeface="+mj-ea"/>
                <a:ea typeface="+mj-ea"/>
              </a:rPr>
              <a:t>门市餐饮户</a:t>
            </a:r>
          </a:p>
        </p:txBody>
      </p:sp>
      <p:cxnSp>
        <p:nvCxnSpPr>
          <p:cNvPr id="14" name="直接连接符 13"/>
          <p:cNvCxnSpPr/>
          <p:nvPr/>
        </p:nvCxnSpPr>
        <p:spPr>
          <a:xfrm>
            <a:off x="1159011" y="1300777"/>
            <a:ext cx="36560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1159011" y="2060848"/>
            <a:ext cx="7791450" cy="291465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36" y="4365898"/>
            <a:ext cx="1219200" cy="1219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5"/>
          <p:cNvSpPr/>
          <p:nvPr/>
        </p:nvSpPr>
        <p:spPr>
          <a:xfrm>
            <a:off x="971550" y="1765935"/>
            <a:ext cx="4321175" cy="4554289"/>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457200">
              <a:lnSpc>
                <a:spcPct val="150000"/>
              </a:lnSpc>
            </a:pPr>
            <a:r>
              <a:rPr lang="en-US" altLang="zh-CN" sz="1600" dirty="0">
                <a:latin typeface="微软雅黑" panose="020B0503020204020204" pitchFamily="34" charset="-122"/>
                <a:ea typeface="微软雅黑" panose="020B0503020204020204" pitchFamily="34" charset="-122"/>
              </a:rPr>
              <a:t>1.1 </a:t>
            </a:r>
            <a:r>
              <a:rPr lang="zh-CN" altLang="en-US" sz="1600" dirty="0">
                <a:latin typeface="微软雅黑" panose="020B0503020204020204" pitchFamily="34" charset="-122"/>
                <a:ea typeface="微软雅黑" panose="020B0503020204020204" pitchFamily="34" charset="-122"/>
              </a:rPr>
              <a:t>家庭用气场所应通风良好、具有排气条件。不得设置在卧式等人员居住和休息的房间（开放式厨房不符合燃气用气场所条件）</a:t>
            </a:r>
          </a:p>
          <a:p>
            <a:pPr indent="457200">
              <a:lnSpc>
                <a:spcPct val="150000"/>
              </a:lnSpc>
            </a:pPr>
            <a:r>
              <a:rPr lang="en-US" altLang="zh-CN" sz="1600" b="1" dirty="0">
                <a:latin typeface="微软雅黑" panose="020B0503020204020204" pitchFamily="34" charset="-122"/>
                <a:ea typeface="微软雅黑" panose="020B0503020204020204" pitchFamily="34" charset="-122"/>
              </a:rPr>
              <a:t>1.2 </a:t>
            </a:r>
            <a:r>
              <a:rPr lang="zh-CN" altLang="en-US" sz="1600" b="1" dirty="0">
                <a:latin typeface="微软雅黑" panose="020B0503020204020204" pitchFamily="34" charset="-122"/>
                <a:ea typeface="微软雅黑" panose="020B0503020204020204" pitchFamily="34" charset="-122"/>
              </a:rPr>
              <a:t>在高层建筑内不应使用瓶装液化石油气</a:t>
            </a:r>
            <a:r>
              <a:rPr lang="zh-CN" altLang="zh-CN"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r>
              <a:rPr lang="zh-CN" altLang="zh-CN" sz="1600" dirty="0">
                <a:latin typeface="微软雅黑" panose="020B0503020204020204" pitchFamily="34" charset="-122"/>
                <a:ea typeface="微软雅黑" panose="020B0503020204020204" pitchFamily="34" charset="-122"/>
              </a:rPr>
              <a:t>建筑高度大于</a:t>
            </a:r>
            <a:r>
              <a:rPr lang="en-US" altLang="zh-CN" sz="1600" dirty="0">
                <a:latin typeface="微软雅黑" panose="020B0503020204020204" pitchFamily="34" charset="-122"/>
                <a:ea typeface="微软雅黑" panose="020B0503020204020204" pitchFamily="34" charset="-122"/>
              </a:rPr>
              <a:t>100m</a:t>
            </a:r>
            <a:r>
              <a:rPr lang="zh-CN" altLang="zh-CN" sz="1600" dirty="0">
                <a:latin typeface="微软雅黑" panose="020B0503020204020204" pitchFamily="34" charset="-122"/>
                <a:ea typeface="微软雅黑" panose="020B0503020204020204" pitchFamily="34" charset="-122"/>
              </a:rPr>
              <a:t>时，应设置燃气泄漏报警装置，并应在燃气引人管处设置紧急自动切断装置。</a:t>
            </a:r>
            <a:endParaRPr lang="en-US" altLang="zh-CN" sz="1600" b="1" dirty="0">
              <a:latin typeface="微软雅黑" panose="020B0503020204020204" pitchFamily="34" charset="-122"/>
              <a:ea typeface="微软雅黑" panose="020B0503020204020204" pitchFamily="34" charset="-122"/>
            </a:endParaRPr>
          </a:p>
          <a:p>
            <a:pPr indent="457200">
              <a:lnSpc>
                <a:spcPct val="150000"/>
              </a:lnSpc>
            </a:pPr>
            <a:r>
              <a:rPr lang="en-US" altLang="zh-CN" sz="1600" b="1" dirty="0">
                <a:solidFill>
                  <a:schemeClr val="tx1"/>
                </a:solidFill>
                <a:latin typeface="微软雅黑" panose="020B0503020204020204" pitchFamily="34" charset="-122"/>
                <a:ea typeface="微软雅黑" panose="020B0503020204020204" pitchFamily="34" charset="-122"/>
              </a:rPr>
              <a:t>1.3 </a:t>
            </a:r>
            <a:r>
              <a:rPr lang="zh-CN" altLang="en-US" sz="1600" b="1" dirty="0">
                <a:solidFill>
                  <a:schemeClr val="tx1"/>
                </a:solidFill>
                <a:latin typeface="微软雅黑" panose="020B0503020204020204" pitchFamily="34" charset="-122"/>
                <a:ea typeface="微软雅黑" panose="020B0503020204020204" pitchFamily="34" charset="-122"/>
              </a:rPr>
              <a:t>充装量不小于</a:t>
            </a:r>
            <a:r>
              <a:rPr lang="en-US" altLang="zh-CN" sz="1600" b="1" dirty="0">
                <a:solidFill>
                  <a:schemeClr val="tx1"/>
                </a:solidFill>
                <a:latin typeface="微软雅黑" panose="020B0503020204020204" pitchFamily="34" charset="-122"/>
                <a:ea typeface="微软雅黑" panose="020B0503020204020204" pitchFamily="34" charset="-122"/>
              </a:rPr>
              <a:t>50KG</a:t>
            </a:r>
            <a:r>
              <a:rPr lang="zh-CN" altLang="en-US" sz="1600" b="1" dirty="0">
                <a:solidFill>
                  <a:schemeClr val="tx1"/>
                </a:solidFill>
                <a:latin typeface="微软雅黑" panose="020B0503020204020204" pitchFamily="34" charset="-122"/>
                <a:ea typeface="微软雅黑" panose="020B0503020204020204" pitchFamily="34" charset="-122"/>
              </a:rPr>
              <a:t>的液化石油气容器应设置在服务建筑外的单层专用房间内，并应采取防火措施。</a:t>
            </a:r>
            <a:endParaRPr lang="zh-CN" altLang="zh-CN" sz="1600" b="1" dirty="0">
              <a:solidFill>
                <a:schemeClr val="tx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1</a:t>
            </a:r>
            <a:r>
              <a:rPr lang="zh-CN" altLang="en-US" sz="1600" dirty="0">
                <a:solidFill>
                  <a:schemeClr val="accent5">
                    <a:lumMod val="50000"/>
                  </a:schemeClr>
                </a:solidFill>
                <a:latin typeface="+mj-ea"/>
                <a:ea typeface="+mj-ea"/>
              </a:rPr>
              <a:t>、用气场所</a:t>
            </a:r>
          </a:p>
        </p:txBody>
      </p:sp>
      <p:cxnSp>
        <p:nvCxnSpPr>
          <p:cNvPr id="10" name="直接连接符 9"/>
          <p:cNvCxnSpPr/>
          <p:nvPr/>
        </p:nvCxnSpPr>
        <p:spPr>
          <a:xfrm flipV="1">
            <a:off x="1171852" y="1700808"/>
            <a:ext cx="3658540" cy="21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2CAF45BE-6457-1475-D765-97EDA6A83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276872"/>
            <a:ext cx="3572374" cy="3410426"/>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352" y="5101024"/>
            <a:ext cx="1219200" cy="1219200"/>
          </a:xfrm>
          <a:prstGeom prst="rect">
            <a:avLst/>
          </a:prstGeom>
        </p:spPr>
      </p:pic>
    </p:spTree>
    <p:extLst>
      <p:ext uri="{BB962C8B-B14F-4D97-AF65-F5344CB8AC3E}">
        <p14:creationId xmlns:p14="http://schemas.microsoft.com/office/powerpoint/2010/main" val="4178575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27837" y="764322"/>
            <a:ext cx="7644130" cy="3120390"/>
            <a:chOff x="984482" y="501016"/>
            <a:chExt cx="8001088" cy="1628050"/>
          </a:xfrm>
          <a:effectLst>
            <a:glow rad="101600">
              <a:schemeClr val="accent2">
                <a:satMod val="175000"/>
                <a:alpha val="40000"/>
              </a:schemeClr>
            </a:glow>
            <a:reflection blurRad="6350" stA="52000" endA="300" endPos="35000" dir="5400000" sy="-100000" algn="bl" rotWithShape="0"/>
          </a:effectLst>
        </p:grpSpPr>
        <p:sp>
          <p:nvSpPr>
            <p:cNvPr id="9" name="圆角矩形 8"/>
            <p:cNvSpPr>
              <a:spLocks noChangeAspect="1"/>
            </p:cNvSpPr>
            <p:nvPr/>
          </p:nvSpPr>
          <p:spPr>
            <a:xfrm>
              <a:off x="984482" y="688950"/>
              <a:ext cx="8001088" cy="1440116"/>
            </a:xfrm>
            <a:prstGeom prst="roundRect">
              <a:avLst>
                <a:gd name="adj" fmla="val 1429"/>
              </a:avLst>
            </a:prstGeom>
            <a:solidFill>
              <a:srgbClr val="F2F2F2"/>
            </a:solidFill>
            <a:ln w="3175">
              <a:solidFill>
                <a:schemeClr val="accent2"/>
              </a:solidFill>
              <a:prstDash val="solid"/>
            </a:ln>
          </p:spPr>
          <p:style>
            <a:lnRef idx="1">
              <a:schemeClr val="accent6"/>
            </a:lnRef>
            <a:fillRef idx="0">
              <a:schemeClr val="accent6"/>
            </a:fillRef>
            <a:effectRef idx="0">
              <a:schemeClr val="accent6"/>
            </a:effectRef>
            <a:fontRef idx="minor">
              <a:schemeClr val="tx1"/>
            </a:fontRef>
          </p:style>
          <p:txBody>
            <a:bodyPr lIns="288000" tIns="720000" rIns="288000" bIns="360000" anchor="ctr"/>
            <a:lstStyle/>
            <a:p>
              <a:pPr>
                <a:lnSpc>
                  <a:spcPct val="120000"/>
                </a:lnSpc>
                <a:defRPr/>
              </a:pPr>
              <a:r>
                <a:rPr lang="en-US" altLang="zh-CN" sz="1600" dirty="0">
                  <a:solidFill>
                    <a:srgbClr val="454545"/>
                  </a:solidFill>
                  <a:latin typeface="+mj-ea"/>
                  <a:ea typeface="+mj-ea"/>
                </a:rPr>
                <a:t>          </a:t>
              </a:r>
              <a:r>
                <a:rPr lang="zh-CN" altLang="en-US" sz="2800" dirty="0">
                  <a:solidFill>
                    <a:srgbClr val="454545"/>
                  </a:solidFill>
                  <a:latin typeface="+mj-ea"/>
                  <a:ea typeface="+mj-ea"/>
                </a:rPr>
                <a:t>从要我安全转向我要安全、我应安全、我能安全、我懂安全。</a:t>
              </a:r>
              <a:r>
                <a:rPr lang="zh-CN" altLang="en-US" sz="2800" dirty="0">
                  <a:solidFill>
                    <a:srgbClr val="454545"/>
                  </a:solidFill>
                  <a:latin typeface="+mj-ea"/>
                  <a:ea typeface="+mj-ea"/>
                  <a:sym typeface="+mn-ea"/>
                </a:rPr>
                <a:t>有了安全才有家，安全紧系你我他。</a:t>
              </a:r>
              <a:endParaRPr lang="zh-CN" altLang="en-US" sz="2800" dirty="0">
                <a:solidFill>
                  <a:srgbClr val="454545"/>
                </a:solidFill>
                <a:latin typeface="+mj-ea"/>
                <a:ea typeface="+mj-ea"/>
              </a:endParaRPr>
            </a:p>
          </p:txBody>
        </p:sp>
        <p:sp>
          <p:nvSpPr>
            <p:cNvPr id="10" name="任意多边形 9"/>
            <p:cNvSpPr/>
            <p:nvPr/>
          </p:nvSpPr>
          <p:spPr>
            <a:xfrm>
              <a:off x="4072652" y="501016"/>
              <a:ext cx="264423" cy="180975"/>
            </a:xfrm>
            <a:custGeom>
              <a:avLst/>
              <a:gdLst>
                <a:gd name="connsiteX0" fmla="*/ 131005 w 311731"/>
                <a:gd name="connsiteY0" fmla="*/ 0 h 121823"/>
                <a:gd name="connsiteX1" fmla="*/ 180725 w 311731"/>
                <a:gd name="connsiteY1" fmla="*/ 0 h 121823"/>
                <a:gd name="connsiteX2" fmla="*/ 205433 w 311731"/>
                <a:gd name="connsiteY2" fmla="*/ 4162 h 121823"/>
                <a:gd name="connsiteX3" fmla="*/ 309453 w 311731"/>
                <a:gd name="connsiteY3" fmla="*/ 109253 h 121823"/>
                <a:gd name="connsiteX4" fmla="*/ 311731 w 311731"/>
                <a:gd name="connsiteY4" fmla="*/ 121823 h 121823"/>
                <a:gd name="connsiteX5" fmla="*/ 0 w 311731"/>
                <a:gd name="connsiteY5" fmla="*/ 121823 h 121823"/>
                <a:gd name="connsiteX6" fmla="*/ 2277 w 311731"/>
                <a:gd name="connsiteY6" fmla="*/ 109253 h 121823"/>
                <a:gd name="connsiteX7" fmla="*/ 106298 w 311731"/>
                <a:gd name="connsiteY7" fmla="*/ 4162 h 1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31" h="121823">
                  <a:moveTo>
                    <a:pt x="131005" y="0"/>
                  </a:moveTo>
                  <a:lnTo>
                    <a:pt x="180725" y="0"/>
                  </a:lnTo>
                  <a:lnTo>
                    <a:pt x="205433" y="4162"/>
                  </a:lnTo>
                  <a:cubicBezTo>
                    <a:pt x="252408" y="20443"/>
                    <a:pt x="290475" y="59254"/>
                    <a:pt x="309453" y="109253"/>
                  </a:cubicBezTo>
                  <a:lnTo>
                    <a:pt x="311731" y="121823"/>
                  </a:lnTo>
                  <a:lnTo>
                    <a:pt x="0" y="121823"/>
                  </a:lnTo>
                  <a:lnTo>
                    <a:pt x="2277" y="109253"/>
                  </a:lnTo>
                  <a:cubicBezTo>
                    <a:pt x="21256" y="59254"/>
                    <a:pt x="59323" y="20443"/>
                    <a:pt x="106298" y="4162"/>
                  </a:cubicBezTo>
                  <a:close/>
                </a:path>
              </a:pathLst>
            </a:custGeom>
            <a:gradFill>
              <a:gsLst>
                <a:gs pos="0">
                  <a:schemeClr val="accent1">
                    <a:lumMod val="50000"/>
                  </a:schemeClr>
                </a:gs>
                <a:gs pos="49000">
                  <a:schemeClr val="accent1"/>
                </a:gs>
                <a:gs pos="100000">
                  <a:schemeClr val="accent1">
                    <a:lumMod val="5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spcBef>
                  <a:spcPts val="0"/>
                </a:spcBef>
                <a:spcAft>
                  <a:spcPts val="0"/>
                </a:spcAft>
                <a:defRPr/>
              </a:pPr>
              <a:endParaRPr lang="zh-CN" altLang="en-US" dirty="0">
                <a:latin typeface="微软雅黑" panose="020B0503020204020204" pitchFamily="34" charset="-122"/>
              </a:endParaRPr>
            </a:p>
          </p:txBody>
        </p:sp>
        <p:sp>
          <p:nvSpPr>
            <p:cNvPr id="11" name="任意多边形 10"/>
            <p:cNvSpPr/>
            <p:nvPr/>
          </p:nvSpPr>
          <p:spPr>
            <a:xfrm>
              <a:off x="5616722" y="501016"/>
              <a:ext cx="250745" cy="180975"/>
            </a:xfrm>
            <a:custGeom>
              <a:avLst/>
              <a:gdLst>
                <a:gd name="connsiteX0" fmla="*/ 145370 w 318081"/>
                <a:gd name="connsiteY0" fmla="*/ 0 h 130555"/>
                <a:gd name="connsiteX1" fmla="*/ 172710 w 318081"/>
                <a:gd name="connsiteY1" fmla="*/ 0 h 130555"/>
                <a:gd name="connsiteX2" fmla="*/ 209618 w 318081"/>
                <a:gd name="connsiteY2" fmla="*/ 6428 h 130555"/>
                <a:gd name="connsiteX3" fmla="*/ 315757 w 318081"/>
                <a:gd name="connsiteY3" fmla="*/ 117294 h 130555"/>
                <a:gd name="connsiteX4" fmla="*/ 318081 w 318081"/>
                <a:gd name="connsiteY4" fmla="*/ 130555 h 130555"/>
                <a:gd name="connsiteX5" fmla="*/ 0 w 318081"/>
                <a:gd name="connsiteY5" fmla="*/ 130555 h 130555"/>
                <a:gd name="connsiteX6" fmla="*/ 2324 w 318081"/>
                <a:gd name="connsiteY6" fmla="*/ 117294 h 130555"/>
                <a:gd name="connsiteX7" fmla="*/ 108463 w 318081"/>
                <a:gd name="connsiteY7" fmla="*/ 6428 h 1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81" h="130555">
                  <a:moveTo>
                    <a:pt x="145370" y="0"/>
                  </a:moveTo>
                  <a:lnTo>
                    <a:pt x="172710" y="0"/>
                  </a:lnTo>
                  <a:lnTo>
                    <a:pt x="209618" y="6428"/>
                  </a:lnTo>
                  <a:cubicBezTo>
                    <a:pt x="257550" y="23604"/>
                    <a:pt x="296392" y="64548"/>
                    <a:pt x="315757" y="117294"/>
                  </a:cubicBezTo>
                  <a:lnTo>
                    <a:pt x="318081" y="130555"/>
                  </a:lnTo>
                  <a:lnTo>
                    <a:pt x="0" y="130555"/>
                  </a:lnTo>
                  <a:lnTo>
                    <a:pt x="2324" y="117294"/>
                  </a:lnTo>
                  <a:cubicBezTo>
                    <a:pt x="21689" y="64548"/>
                    <a:pt x="60531" y="23604"/>
                    <a:pt x="108463" y="6428"/>
                  </a:cubicBezTo>
                  <a:close/>
                </a:path>
              </a:pathLst>
            </a:custGeom>
            <a:gradFill>
              <a:gsLst>
                <a:gs pos="0">
                  <a:schemeClr val="accent1">
                    <a:lumMod val="50000"/>
                  </a:schemeClr>
                </a:gs>
                <a:gs pos="49000">
                  <a:schemeClr val="accent1"/>
                </a:gs>
                <a:gs pos="100000">
                  <a:schemeClr val="accent1">
                    <a:lumMod val="5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spcBef>
                  <a:spcPts val="0"/>
                </a:spcBef>
                <a:spcAft>
                  <a:spcPts val="0"/>
                </a:spcAft>
                <a:defRPr/>
              </a:pPr>
              <a:endParaRPr lang="zh-CN" altLang="en-US" dirty="0">
                <a:latin typeface="微软雅黑" panose="020B0503020204020204" pitchFamily="34" charset="-122"/>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2"/>
          <p:cNvSpPr>
            <a:spLocks noChangeArrowheads="1"/>
          </p:cNvSpPr>
          <p:nvPr/>
        </p:nvSpPr>
        <p:spPr bwMode="auto">
          <a:xfrm>
            <a:off x="0" y="2609850"/>
            <a:ext cx="9144000" cy="1143000"/>
          </a:xfrm>
          <a:prstGeom prst="rect">
            <a:avLst/>
          </a:prstGeom>
          <a:solidFill>
            <a:srgbClr val="92D050"/>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5123" name="文本框 1"/>
          <p:cNvSpPr txBox="1">
            <a:spLocks noChangeArrowheads="1"/>
          </p:cNvSpPr>
          <p:nvPr/>
        </p:nvSpPr>
        <p:spPr bwMode="auto">
          <a:xfrm>
            <a:off x="2962275" y="2530475"/>
            <a:ext cx="1952625" cy="132397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8000">
                <a:solidFill>
                  <a:srgbClr val="FFFFFF"/>
                </a:solidFill>
                <a:latin typeface="Modern No. 20" panose="02070704070505020303" pitchFamily="18" charset="0"/>
                <a:ea typeface="方正中倩_GBK"/>
                <a:cs typeface="方正中倩_GBK"/>
              </a:rPr>
              <a:t>End</a:t>
            </a:r>
            <a:endParaRPr lang="zh-CN" altLang="en-US" sz="8000">
              <a:solidFill>
                <a:srgbClr val="FFFFFF"/>
              </a:solidFill>
              <a:latin typeface="Modern No. 20" panose="02070704070505020303" pitchFamily="18" charset="0"/>
              <a:ea typeface="方正中倩_GBK"/>
              <a:cs typeface="方正中倩_GBK"/>
            </a:endParaRPr>
          </a:p>
        </p:txBody>
      </p:sp>
      <p:sp>
        <p:nvSpPr>
          <p:cNvPr id="5124" name="椭圆形标注 3"/>
          <p:cNvSpPr>
            <a:spLocks noChangeArrowheads="1"/>
          </p:cNvSpPr>
          <p:nvPr/>
        </p:nvSpPr>
        <p:spPr bwMode="auto">
          <a:xfrm rot="437392">
            <a:off x="5021263" y="1444625"/>
            <a:ext cx="1757362" cy="1604963"/>
          </a:xfrm>
          <a:prstGeom prst="wedgeEllipseCallout">
            <a:avLst>
              <a:gd name="adj1" fmla="val -40199"/>
              <a:gd name="adj2" fmla="val 53991"/>
            </a:avLst>
          </a:prstGeom>
          <a:solidFill>
            <a:srgbClr val="FFC000"/>
          </a:solidFill>
          <a:ln w="28575">
            <a:solidFill>
              <a:srgbClr val="FFFFFF"/>
            </a:solid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5125" name="文本框 4"/>
          <p:cNvSpPr txBox="1">
            <a:spLocks noChangeArrowheads="1"/>
          </p:cNvSpPr>
          <p:nvPr/>
        </p:nvSpPr>
        <p:spPr bwMode="auto">
          <a:xfrm>
            <a:off x="5121275" y="2025650"/>
            <a:ext cx="1565275" cy="708025"/>
          </a:xfrm>
          <a:prstGeom prst="rect">
            <a:avLst/>
          </a:prstGeom>
          <a:noFill/>
          <a:ln w="9525">
            <a:noFill/>
            <a:miter lim="800000"/>
          </a:ln>
        </p:spPr>
        <p:txBody>
          <a:bodyPr wrap="none">
            <a:spAutoFit/>
          </a:bodyPr>
          <a:lstStyle/>
          <a:p>
            <a:pPr algn="ctr" eaLnBrk="1" hangingPunct="1">
              <a:lnSpc>
                <a:spcPct val="50000"/>
              </a:lnSpc>
              <a:buFont typeface="Arial" panose="020B0604020202020204" pitchFamily="34" charset="0"/>
              <a:buNone/>
            </a:pPr>
            <a:r>
              <a:rPr lang="en-US" altLang="zh-CN" sz="4000">
                <a:solidFill>
                  <a:srgbClr val="FFFFFF"/>
                </a:solidFill>
                <a:latin typeface="Modern No. 20" panose="02070704070505020303" pitchFamily="18" charset="0"/>
                <a:ea typeface="方正中倩_GBK"/>
                <a:cs typeface="方正中倩_GBK"/>
              </a:rPr>
              <a:t>Thank</a:t>
            </a:r>
          </a:p>
          <a:p>
            <a:pPr algn="ctr" eaLnBrk="1" hangingPunct="1">
              <a:lnSpc>
                <a:spcPct val="50000"/>
              </a:lnSpc>
              <a:buFont typeface="Arial" panose="020B0604020202020204" pitchFamily="34" charset="0"/>
              <a:buNone/>
            </a:pPr>
            <a:r>
              <a:rPr lang="en-US" altLang="zh-CN" sz="4000">
                <a:solidFill>
                  <a:srgbClr val="FFFFFF"/>
                </a:solidFill>
                <a:latin typeface="Modern No. 20" panose="02070704070505020303" pitchFamily="18" charset="0"/>
                <a:ea typeface="方正中倩_GBK"/>
                <a:cs typeface="方正中倩_GBK"/>
              </a:rPr>
              <a:t>you</a:t>
            </a:r>
            <a:endParaRPr lang="zh-CN" altLang="en-US" sz="4000">
              <a:solidFill>
                <a:srgbClr val="FFFFFF"/>
              </a:solidFill>
              <a:latin typeface="Modern No. 20" panose="02070704070505020303" pitchFamily="18" charset="0"/>
              <a:ea typeface="方正中倩_GBK"/>
              <a:cs typeface="方正中倩_GBK"/>
            </a:endParaRPr>
          </a:p>
        </p:txBody>
      </p:sp>
      <p:sp>
        <p:nvSpPr>
          <p:cNvPr id="12" name="TextBox 11"/>
          <p:cNvSpPr txBox="1"/>
          <p:nvPr/>
        </p:nvSpPr>
        <p:spPr>
          <a:xfrm>
            <a:off x="1260135" y="3854136"/>
            <a:ext cx="7286676" cy="458908"/>
          </a:xfrm>
          <a:prstGeom prst="rect">
            <a:avLst/>
          </a:prstGeom>
          <a:noFill/>
        </p:spPr>
        <p:txBody>
          <a:bodyPr wrap="square" rtlCol="0">
            <a:spAutoFit/>
          </a:bodyPr>
          <a:lstStyle/>
          <a:p>
            <a:pPr algn="ctr">
              <a:lnSpc>
                <a:spcPct val="150000"/>
              </a:lnSpc>
            </a:pPr>
            <a:r>
              <a:rPr lang="zh-CN" altLang="en-US" dirty="0">
                <a:latin typeface="+mj-ea"/>
                <a:ea typeface="+mj-ea"/>
              </a:rPr>
              <a:t>      感谢聆听，谢谢！</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5"/>
          <p:cNvSpPr/>
          <p:nvPr/>
        </p:nvSpPr>
        <p:spPr>
          <a:xfrm>
            <a:off x="971550" y="1765935"/>
            <a:ext cx="4321175" cy="4687401"/>
          </a:xfrm>
          <a:prstGeom prst="roundRect">
            <a:avLst>
              <a:gd name="adj" fmla="val 6212"/>
            </a:avLst>
          </a:prstGeom>
          <a:solidFill>
            <a:sysClr val="window" lastClr="FFFFFF">
              <a:lumMod val="95000"/>
            </a:sysClr>
          </a:solidFill>
          <a:ln w="12700" cap="flat" cmpd="sng" algn="ctr">
            <a:solidFill>
              <a:sysClr val="window" lastClr="FFFFFF"/>
            </a:solidFill>
            <a:prstDash val="solid"/>
            <a:miter lim="800000"/>
          </a:ln>
          <a:effectLst>
            <a:outerShdw blurRad="38100" sx="101000" sy="101000" algn="ctr" rotWithShape="0">
              <a:prstClr val="black">
                <a:alpha val="14000"/>
              </a:prstClr>
            </a:outerShdw>
          </a:effectLst>
        </p:spPr>
        <p:txBody>
          <a:bodyPr anchor="t"/>
          <a:lstStyle/>
          <a:p>
            <a:pPr indent="457200">
              <a:lnSpc>
                <a:spcPct val="150000"/>
              </a:lnSpc>
            </a:pPr>
            <a:r>
              <a:rPr lang="en-US" altLang="zh-CN" sz="1600" dirty="0">
                <a:latin typeface="微软雅黑" panose="020B0503020204020204" pitchFamily="34" charset="-122"/>
                <a:ea typeface="微软雅黑" panose="020B0503020204020204" pitchFamily="34" charset="-122"/>
              </a:rPr>
              <a:t>1.4 </a:t>
            </a:r>
            <a:r>
              <a:rPr lang="zh-CN" altLang="en-US" sz="1600" dirty="0">
                <a:latin typeface="微软雅黑" panose="020B0503020204020204" pitchFamily="34" charset="-122"/>
                <a:ea typeface="微软雅黑" panose="020B0503020204020204" pitchFamily="34" charset="-122"/>
              </a:rPr>
              <a:t>液化石油气</a:t>
            </a:r>
            <a:r>
              <a:rPr lang="zh-CN" altLang="zh-CN" sz="1600" dirty="0">
                <a:latin typeface="微软雅黑" panose="020B0503020204020204" pitchFamily="34" charset="-122"/>
                <a:ea typeface="微软雅黑" panose="020B0503020204020204" pitchFamily="34" charset="-122"/>
              </a:rPr>
              <a:t>的燃气管道、调压装置和燃具不得设置在</a:t>
            </a:r>
            <a:r>
              <a:rPr lang="zh-CN" altLang="zh-CN" sz="1600" b="1" dirty="0">
                <a:solidFill>
                  <a:srgbClr val="FF0000"/>
                </a:solidFill>
                <a:latin typeface="微软雅黑" panose="020B0503020204020204" pitchFamily="34" charset="-122"/>
                <a:ea typeface="微软雅黑" panose="020B0503020204020204" pitchFamily="34" charset="-122"/>
              </a:rPr>
              <a:t>地下室</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半地下室</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地下箱体</a:t>
            </a:r>
            <a:r>
              <a:rPr lang="zh-CN" altLang="zh-CN" sz="1600" dirty="0">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地下综合管廊及其他地下空间内。</a:t>
            </a:r>
          </a:p>
          <a:p>
            <a:pPr indent="457200">
              <a:lnSpc>
                <a:spcPct val="200000"/>
              </a:lnSpc>
            </a:pP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家庭用户管道应设置当压力低于限定值或连接灶具的流量高于限定值时能够切断向灶具供气的安全装置</a:t>
            </a:r>
            <a:r>
              <a:rPr lang="zh-CN" altLang="en-US" sz="1600" b="1" dirty="0">
                <a:solidFill>
                  <a:srgbClr val="FF0000"/>
                </a:solidFill>
                <a:latin typeface="微软雅黑" panose="020B0503020204020204" pitchFamily="34" charset="-122"/>
                <a:ea typeface="微软雅黑" panose="020B0503020204020204" pitchFamily="34" charset="-122"/>
              </a:rPr>
              <a:t>（自闭阀）。</a:t>
            </a:r>
            <a:endParaRPr lang="zh-CN" altLang="en-US" sz="1600" b="1" dirty="0">
              <a:solidFill>
                <a:schemeClr val="tx1"/>
              </a:solidFill>
              <a:latin typeface="微软雅黑" panose="020B0503020204020204" pitchFamily="34" charset="-122"/>
              <a:ea typeface="微软雅黑" panose="020B0503020204020204" pitchFamily="34" charset="-122"/>
            </a:endParaRPr>
          </a:p>
          <a:p>
            <a:pPr indent="457200">
              <a:lnSpc>
                <a:spcPct val="200000"/>
              </a:lnSpc>
            </a:pPr>
            <a:r>
              <a:rPr lang="en-US" altLang="zh-CN" sz="1600" dirty="0">
                <a:latin typeface="微软雅黑" panose="020B0503020204020204" pitchFamily="34" charset="-122"/>
                <a:ea typeface="微软雅黑" panose="020B0503020204020204" pitchFamily="34" charset="-122"/>
              </a:rPr>
              <a:t>1.6</a:t>
            </a:r>
            <a:r>
              <a:rPr lang="zh-CN" altLang="zh-CN" sz="1600" dirty="0">
                <a:latin typeface="微软雅黑" panose="020B0503020204020204" pitchFamily="34" charset="-122"/>
                <a:ea typeface="微软雅黑" panose="020B0503020204020204" pitchFamily="34" charset="-122"/>
              </a:rPr>
              <a:t>商业燃具或用气设备应设置在通风良好，符合使用条件且便于操作的场所，并应设置燃气泄漏报警装置和切断等安全装置</a:t>
            </a:r>
            <a:r>
              <a:rPr lang="zh-CN" altLang="en-US" sz="1600" b="1" dirty="0">
                <a:solidFill>
                  <a:srgbClr val="FF0000"/>
                </a:solidFill>
                <a:latin typeface="微软雅黑" panose="020B0503020204020204" pitchFamily="34" charset="-122"/>
                <a:ea typeface="微软雅黑" panose="020B0503020204020204" pitchFamily="34" charset="-122"/>
              </a:rPr>
              <a:t>（报警器、切断阀） </a:t>
            </a:r>
            <a:r>
              <a:rPr lang="zh-CN" altLang="zh-CN" sz="1600" dirty="0">
                <a:latin typeface="微软雅黑" panose="020B0503020204020204" pitchFamily="34" charset="-122"/>
                <a:ea typeface="微软雅黑" panose="020B0503020204020204" pitchFamily="34" charset="-122"/>
              </a:rPr>
              <a:t>。</a:t>
            </a:r>
          </a:p>
          <a:p>
            <a:pPr indent="457200"/>
            <a:endParaRPr lang="zh-CN" altLang="zh-CN" sz="1600" b="1" dirty="0">
              <a:solidFill>
                <a:schemeClr val="tx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1042892" y="537776"/>
            <a:ext cx="5929354" cy="642942"/>
          </a:xfrm>
          <a:prstGeom prst="roundRect">
            <a:avLst/>
          </a:prstGeom>
          <a:solidFill>
            <a:schemeClr val="accent1">
              <a:lumMod val="20000"/>
              <a:lumOff val="80000"/>
            </a:schemeClr>
          </a:solidFill>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b="1" dirty="0"/>
              <a:t>二、居民用户液化石油气安全知识</a:t>
            </a:r>
          </a:p>
        </p:txBody>
      </p:sp>
      <p:sp>
        <p:nvSpPr>
          <p:cNvPr id="7" name="L 形 6"/>
          <p:cNvSpPr/>
          <p:nvPr/>
        </p:nvSpPr>
        <p:spPr>
          <a:xfrm rot="5400000">
            <a:off x="1246549" y="1215219"/>
            <a:ext cx="288925" cy="433387"/>
          </a:xfrm>
          <a:prstGeom prst="corner">
            <a:avLst>
              <a:gd name="adj1" fmla="val 22649"/>
              <a:gd name="adj2" fmla="val 2069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sz="1350"/>
          </a:p>
        </p:txBody>
      </p:sp>
      <p:sp>
        <p:nvSpPr>
          <p:cNvPr id="9" name="文本框 8"/>
          <p:cNvSpPr txBox="1"/>
          <p:nvPr/>
        </p:nvSpPr>
        <p:spPr>
          <a:xfrm>
            <a:off x="1401368" y="1343618"/>
            <a:ext cx="3714776" cy="313156"/>
          </a:xfrm>
          <a:prstGeom prst="rect">
            <a:avLst/>
          </a:prstGeom>
          <a:noFill/>
        </p:spPr>
        <p:txBody>
          <a:bodyPr anchor="ctr"/>
          <a:lstStyle/>
          <a:p>
            <a:pPr fontAlgn="ctr"/>
            <a:r>
              <a:rPr lang="en-US" altLang="zh-CN" sz="1600" dirty="0">
                <a:solidFill>
                  <a:schemeClr val="accent5">
                    <a:lumMod val="50000"/>
                  </a:schemeClr>
                </a:solidFill>
                <a:latin typeface="+mj-ea"/>
                <a:ea typeface="+mj-ea"/>
              </a:rPr>
              <a:t>1</a:t>
            </a:r>
            <a:r>
              <a:rPr lang="zh-CN" altLang="en-US" sz="1600" dirty="0">
                <a:solidFill>
                  <a:schemeClr val="accent5">
                    <a:lumMod val="50000"/>
                  </a:schemeClr>
                </a:solidFill>
                <a:latin typeface="+mj-ea"/>
                <a:ea typeface="+mj-ea"/>
              </a:rPr>
              <a:t>、用气场所</a:t>
            </a:r>
          </a:p>
        </p:txBody>
      </p:sp>
      <p:cxnSp>
        <p:nvCxnSpPr>
          <p:cNvPr id="10" name="直接连接符 9"/>
          <p:cNvCxnSpPr/>
          <p:nvPr/>
        </p:nvCxnSpPr>
        <p:spPr>
          <a:xfrm flipV="1">
            <a:off x="1171852" y="1700808"/>
            <a:ext cx="3658540" cy="21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2"/>
          <a:srcRect l="-131" t="8851" r="540" b="14853"/>
          <a:stretch/>
        </p:blipFill>
        <p:spPr>
          <a:xfrm>
            <a:off x="5318892" y="2011820"/>
            <a:ext cx="3216813" cy="419562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c5YTMyYTU0ZThkNjA4Yjc2Yzc3NmZkNzgyMjc0M2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63.163779527559,&quot;width&quot;:6822.751181102362}"/>
</p:tagLst>
</file>

<file path=ppt/tags/tag65.xml><?xml version="1.0" encoding="utf-8"?>
<p:tagLst xmlns:a="http://schemas.openxmlformats.org/drawingml/2006/main" xmlns:r="http://schemas.openxmlformats.org/officeDocument/2006/relationships" xmlns:p="http://schemas.openxmlformats.org/presentationml/2006/main">
  <p:tag name="KSO_WM_UNIT_TABLE_BEAUTIFY" val="smartTable{fd23deff-daf7-4a90-a7a9-f65cf2c1527c}"/>
</p:tagLst>
</file>

<file path=ppt/tags/tag66.xml><?xml version="1.0" encoding="utf-8"?>
<p:tagLst xmlns:a="http://schemas.openxmlformats.org/drawingml/2006/main" xmlns:r="http://schemas.openxmlformats.org/officeDocument/2006/relationships" xmlns:p="http://schemas.openxmlformats.org/presentationml/2006/main">
  <p:tag name="KSO_WM_UNIT_TABLE_BEAUTIFY" val="smartTable{88dfc331-ee77-4e28-80de-8b9209f3ad7e}"/>
</p:tagLst>
</file>

<file path=ppt/tags/tag67.xml><?xml version="1.0" encoding="utf-8"?>
<p:tagLst xmlns:a="http://schemas.openxmlformats.org/drawingml/2006/main" xmlns:r="http://schemas.openxmlformats.org/officeDocument/2006/relationships" xmlns:p="http://schemas.openxmlformats.org/presentationml/2006/main">
  <p:tag name="KSO_WM_UNIT_TABLE_BEAUTIFY" val="smartTable{fcba4b32-a237-40f1-aee9-76d648d97442}"/>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20.100787401575,&quot;width&quot;:12282.14803149606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免费安全资料加微anquan2023">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KSO主题5">
      <a:majorFont>
        <a:latin typeface="Broadway"/>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安全资料 加微anquan2023">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A000120141119A11PPBG</Template>
  <TotalTime>0</TotalTime>
  <Words>3546</Words>
  <Application>Microsoft Office PowerPoint</Application>
  <PresentationFormat>全屏显示(4:3)</PresentationFormat>
  <Paragraphs>393</Paragraphs>
  <Slides>81</Slides>
  <Notes>2</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81</vt:i4>
      </vt:variant>
    </vt:vector>
  </HeadingPairs>
  <TitlesOfParts>
    <vt:vector size="94" baseType="lpstr">
      <vt:lpstr>HiddenHorzOCR</vt:lpstr>
      <vt:lpstr>方正大标宋简体</vt:lpstr>
      <vt:lpstr>宋体</vt:lpstr>
      <vt:lpstr>微软雅黑</vt:lpstr>
      <vt:lpstr>幼圆</vt:lpstr>
      <vt:lpstr>Arial</vt:lpstr>
      <vt:lpstr>Arial Rounded MT Bold</vt:lpstr>
      <vt:lpstr>Broadway</vt:lpstr>
      <vt:lpstr>Calibri</vt:lpstr>
      <vt:lpstr>Modern No. 20</vt:lpstr>
      <vt:lpstr>Wingdings</vt:lpstr>
      <vt:lpstr>免费安全资料加微anquan2023</vt:lpstr>
      <vt:lpstr>免费安全资料 加微anquan2023</vt:lpstr>
      <vt:lpstr>液化石油气用户端 安全知识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67</cp:revision>
  <dcterms:created xsi:type="dcterms:W3CDTF">2020-09-05T20:47:00Z</dcterms:created>
  <dcterms:modified xsi:type="dcterms:W3CDTF">2023-09-14T14:07:57Z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93B4D4CE2E4647F78465BF20E5935C06</vt:lpwstr>
  </property>
  <property fmtid="{D5CDD505-2E9C-101B-9397-08002B2CF9AE}" pid="3" name="KSOProductBuildVer">
    <vt:lpwstr>2052-11.1.0.11830</vt:lpwstr>
  </property>
</Properties>
</file>